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342" r:id="rId5"/>
    <p:sldId id="347" r:id="rId6"/>
    <p:sldId id="346" r:id="rId7"/>
    <p:sldId id="354" r:id="rId8"/>
    <p:sldId id="355" r:id="rId9"/>
    <p:sldId id="356" r:id="rId10"/>
    <p:sldId id="359" r:id="rId11"/>
    <p:sldId id="360" r:id="rId12"/>
    <p:sldId id="361" r:id="rId13"/>
    <p:sldId id="349" r:id="rId14"/>
    <p:sldId id="350" r:id="rId15"/>
    <p:sldId id="351" r:id="rId16"/>
  </p:sldIdLst>
  <p:sldSz cx="12192000" cy="6858000"/>
  <p:notesSz cx="6797675" cy="9928225"/>
  <p:custDataLst>
    <p:tags r:id="rId19"/>
  </p:custDataLst>
  <p:defaultTextStyle>
    <a:lvl1pPr marL="0" indent="0" algn="l" defTabSz="914400" rtl="0" eaLnBrk="1" latinLnBrk="0" hangingPunct="1">
      <a:lnSpc>
        <a:spcPct val="105000"/>
      </a:lnSpc>
      <a:spcBef>
        <a:spcPts val="0"/>
      </a:spcBef>
      <a:buFont typeface="+mj-lt"/>
      <a:buNone/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358775" indent="-358775" algn="l" defTabSz="914400" rtl="0" eaLnBrk="1" latinLnBrk="0" hangingPunct="1">
      <a:lnSpc>
        <a:spcPct val="105000"/>
      </a:lnSpc>
      <a:spcBef>
        <a:spcPts val="0"/>
      </a:spcBef>
      <a:buClr>
        <a:schemeClr val="accent1"/>
      </a:buClr>
      <a:buSzPct val="120000"/>
      <a:buFont typeface="Wingdings" panose="05000000000000000000" pitchFamily="2" charset="2"/>
      <a:buChar char=""/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627063" indent="-274638" algn="l" defTabSz="914400" rtl="0" eaLnBrk="1" latinLnBrk="0" hangingPunct="1">
      <a:lnSpc>
        <a:spcPct val="105000"/>
      </a:lnSpc>
      <a:spcBef>
        <a:spcPts val="0"/>
      </a:spcBef>
      <a:buFont typeface="Arial" panose="020B0604020202020204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896938" indent="-265113" algn="l" defTabSz="914400" rtl="0" eaLnBrk="1" latinLnBrk="0" hangingPunct="1">
      <a:lnSpc>
        <a:spcPct val="105000"/>
      </a:lnSpc>
      <a:spcBef>
        <a:spcPts val="0"/>
      </a:spcBef>
      <a:buFont typeface="Arial" panose="020B0604020202020204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255713" indent="-273050" algn="l" defTabSz="914400" rtl="0" eaLnBrk="1" latinLnBrk="0" hangingPunct="1">
      <a:lnSpc>
        <a:spcPct val="105000"/>
      </a:lnSpc>
      <a:spcBef>
        <a:spcPts val="0"/>
      </a:spcBef>
      <a:buFont typeface="Arial" panose="020B0604020202020204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903"/>
    <a:srgbClr val="FF9999"/>
    <a:srgbClr val="99FF66"/>
    <a:srgbClr val="6699FF"/>
    <a:srgbClr val="CCECFF"/>
    <a:srgbClr val="FFD15B"/>
    <a:srgbClr val="004B93"/>
    <a:srgbClr val="7A6D79"/>
    <a:srgbClr val="4169A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chweizer Armee Tabelle schwarz">
    <a:wholeTbl>
      <a:tcTxStyle>
        <a:fontRef idx="minor">
          <a:prstClr val="black"/>
        </a:fontRef>
        <a:schemeClr val="dk1"/>
      </a:tcTxStyle>
      <a:tcStyle>
        <a:tcBdr>
          <a:left>
            <a:ln w="4233" cmpd="sng">
              <a:solidFill>
                <a:schemeClr val="dk1"/>
              </a:solidFill>
            </a:ln>
          </a:left>
          <a:right>
            <a:ln w="4233" cmpd="sng">
              <a:solidFill>
                <a:schemeClr val="dk1"/>
              </a:solidFill>
            </a:ln>
          </a:right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  <a:insideH>
            <a:ln w="4233" cmpd="sng">
              <a:solidFill>
                <a:schemeClr val="dk1"/>
              </a:solidFill>
            </a:ln>
          </a:insideH>
          <a:insideV>
            <a:ln w="4233" cmpd="sng">
              <a:solidFill>
                <a:schemeClr val="dk1"/>
              </a:solidFill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>
        <a:fontRef idx="major"/>
        <a:schemeClr val="dk1"/>
      </a:tcTxStyle>
      <a:tcStyle>
        <a:tcBdr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>
        <a:fontRef idx="major"/>
        <a:schemeClr val="lt1"/>
      </a:tcTxStyle>
      <a:tcStyle>
        <a:tcBdr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A20E951-F767-40FB-8981-BDCADE0C3651}" styleName="Schweizer Armee Tabelle weiss">
    <a:wholeTbl>
      <a:tcTxStyle>
        <a:fontRef idx="minor">
          <a:prstClr val="black"/>
        </a:fontRef>
        <a:schemeClr val="lt1"/>
      </a:tcTxStyle>
      <a:tcStyle>
        <a:tcBdr>
          <a:left>
            <a:ln w="4233" cmpd="sng">
              <a:solidFill>
                <a:schemeClr val="lt1"/>
              </a:solidFill>
            </a:ln>
          </a:left>
          <a:right>
            <a:ln w="4233" cmpd="sng">
              <a:solidFill>
                <a:schemeClr val="lt1"/>
              </a:solidFill>
            </a:ln>
          </a:right>
          <a:top>
            <a:ln w="4233" cmpd="sng">
              <a:solidFill>
                <a:schemeClr val="lt1"/>
              </a:solidFill>
            </a:ln>
          </a:top>
          <a:bottom>
            <a:ln w="4233" cmpd="sng">
              <a:solidFill>
                <a:schemeClr val="lt1"/>
              </a:solidFill>
            </a:ln>
          </a:bottom>
          <a:insideH>
            <a:ln w="4233" cmpd="sng">
              <a:solidFill>
                <a:schemeClr val="lt1"/>
              </a:solidFill>
            </a:ln>
          </a:insideH>
          <a:insideV>
            <a:ln w="4233" cmpd="sng">
              <a:solidFill>
                <a:schemeClr val="lt1"/>
              </a:solidFill>
            </a:ln>
          </a:insideV>
        </a:tcBdr>
        <a:fill>
          <a:noFill/>
        </a:fill>
      </a:tcStyle>
    </a:wholeTbl>
    <a:band1H>
      <a:tcTxStyle>
        <a:schemeClr val="lt1"/>
      </a:tcTxStyle>
      <a:tcStyle>
        <a:tcBdr/>
        <a:fill>
          <a:noFill/>
        </a:fill>
      </a:tcStyle>
    </a:band1H>
    <a:band2H>
      <a:tcTxStyle>
        <a:schemeClr val="lt1"/>
      </a:tcTxStyle>
      <a:tcStyle>
        <a:tcBdr/>
        <a:fill>
          <a:noFill/>
        </a:fill>
      </a:tcStyle>
    </a:band2H>
    <a:band1V>
      <a:tcTxStyle>
        <a:schemeClr val="lt1"/>
      </a:tcTxStyle>
      <a:tcStyle>
        <a:tcBdr/>
        <a:fill>
          <a:noFill/>
        </a:fill>
      </a:tcStyle>
    </a:band1V>
    <a:band2V>
      <a:tcTxStyle>
        <a:schemeClr val="lt1"/>
      </a:tcTxStyle>
      <a:tcStyle>
        <a:tcBdr/>
        <a:fill>
          <a:noFill/>
        </a:fill>
      </a:tcStyle>
    </a:band2V>
    <a:lastCol>
      <a:tcTxStyle>
        <a:fontRef idx="major"/>
        <a:schemeClr val="lt1"/>
      </a:tcTxStyle>
      <a:tcStyle>
        <a:tcBdr/>
        <a:fill>
          <a:noFill/>
        </a:fill>
      </a:tcStyle>
    </a:lastCol>
    <a:firstCol>
      <a:tcTxStyle>
        <a:fontRef idx="major"/>
        <a:schemeClr val="lt1"/>
      </a:tcTxStyle>
      <a:tcStyle>
        <a:tcBdr/>
        <a:fill>
          <a:noFill/>
        </a:fill>
      </a:tcStyle>
    </a:firstCol>
    <a:lastRow>
      <a:tcTxStyle>
        <a:fontRef idx="major"/>
        <a:schemeClr val="lt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>
        <a:fontRef idx="major"/>
        <a:schemeClr val="dk1"/>
      </a:tcTxStyle>
      <a:tcStyle>
        <a:tcBdr>
          <a:top>
            <a:ln w="4233" cmpd="sng">
              <a:solidFill>
                <a:schemeClr val="lt1"/>
              </a:solidFill>
            </a:ln>
          </a:top>
          <a:bottom>
            <a:ln w="4233" cmpd="sng">
              <a:solidFill>
                <a:schemeClr val="lt1"/>
              </a:solidFill>
            </a:ln>
          </a:bottom>
        </a:tcBdr>
        <a:fill>
          <a:solidFill>
            <a:schemeClr val="l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9" autoAdjust="0"/>
    <p:restoredTop sz="94628" autoAdjust="0"/>
  </p:normalViewPr>
  <p:slideViewPr>
    <p:cSldViewPr showGuides="1">
      <p:cViewPr varScale="1">
        <p:scale>
          <a:sx n="72" d="100"/>
          <a:sy n="72" d="100"/>
        </p:scale>
        <p:origin x="560" y="60"/>
      </p:cViewPr>
      <p:guideLst/>
    </p:cSldViewPr>
  </p:slideViewPr>
  <p:outlineViewPr>
    <p:cViewPr>
      <p:scale>
        <a:sx n="33" d="100"/>
        <a:sy n="33" d="100"/>
      </p:scale>
      <p:origin x="0" y="-219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50"/>
    </p:cViewPr>
  </p:sorterViewPr>
  <p:notesViewPr>
    <p:cSldViewPr>
      <p:cViewPr varScale="1">
        <p:scale>
          <a:sx n="105" d="100"/>
          <a:sy n="105" d="100"/>
        </p:scale>
        <p:origin x="388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70"/>
            <a:ext cx="4282476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 dirty="0"/>
              <a:t>Kopfzeilentext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70"/>
            <a:ext cx="1232669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27.05.2025</a:t>
            </a:fld>
            <a:endParaRPr lang="de-CH" sz="9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7207"/>
            <a:ext cx="4282476" cy="35974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 dirty="0"/>
              <a:t>Fusszeilentext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7209"/>
            <a:ext cx="1232669" cy="35974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976313"/>
            <a:ext cx="6035675" cy="339566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459175"/>
            <a:ext cx="2210808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459175"/>
            <a:ext cx="863510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4651378"/>
            <a:ext cx="5511501" cy="461283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360"/>
            <a:ext cx="2076877" cy="20165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27.05.2025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9050"/>
            <a:ext cx="3220500" cy="1949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 dirty="0"/>
              <a:t>Kopfzeilentext</a:t>
            </a:r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743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542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363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753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264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425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5706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106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CE5043-6516-6177-71AC-FC939A38A71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656969" y="6378907"/>
            <a:ext cx="5203032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Wpl Wil b/Stans - Fitnessraum Hausregeln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2D598E-376B-42A1-DF76-375B9C488C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F1188E91-2777-2C0A-D3C2-E3E312DC56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5200" y="0"/>
            <a:ext cx="2052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Vorname Name — Ort, 0. Monat 0000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1CB241E-9A7E-BCFB-779C-ABCB042CB25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78000" y="381600"/>
            <a:ext cx="2800800" cy="59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F2ED5D55-3F64-371B-0A46-C788B80B2D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42430E1C-0AB3-406A-8475-BB1801A76F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0F7B571-59D4-4D69-AE85-AE9C07585436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87078F-B804-75C9-F70A-2FC49436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378907"/>
            <a:ext cx="571744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46128E20-EBB9-4E57-BA9E-BBD67A50E4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405877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dunkel">
    <p:bg>
      <p:bgPr>
        <a:solidFill>
          <a:srgbClr val="00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B1BE-4847-0231-BF33-1E9A8115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566398-E17F-7630-FAB4-6ADEC90A9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1"/>
            <a:ext cx="479249" cy="539998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329E756-372B-4D56-9542-8C11408CDF29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FC914C43-CF88-4079-B68D-22E489B811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3201537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+ Bild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87078F-B804-75C9-F70A-2FC49436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AF48BF69-2295-49BC-F2AA-85E253176F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5200" y="0"/>
            <a:ext cx="2052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75B28AA3-BAD7-7072-561B-9150970477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371E462-D2BA-4011-B739-A071E74F6A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179755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+ Bild (Logo weiss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AF18C3-9923-FB31-8A8E-2987E23229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973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1440000" anchor="t" anchorCtr="0"/>
          <a:lstStyle>
            <a:lvl1pPr algn="ctr">
              <a:defRPr sz="1200"/>
            </a:lvl1pPr>
          </a:lstStyle>
          <a:p>
            <a:r>
              <a:rPr lang="de-DE" dirty="0"/>
              <a:t>Bild mit Drag &amp; Drop hierhin in den Platzhalter ziehen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4A8C91-C998-4E6F-0842-DF628A44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6969" y="6378907"/>
            <a:ext cx="5203032" cy="144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Wpl Wil b/Stans - Fitnessraum Hausregeln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B1BE-4847-0231-BF33-1E9A8115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479332A1-9C16-0F1C-D1C9-9E2016D9E1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446E9EC8-0303-70A3-59B8-1344A45066B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AF852EA6-2DB8-425B-8F4F-FF3727E6CB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1097513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982D407-B3CF-176E-538A-76B6F41628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3500" y="1865314"/>
            <a:ext cx="9526588" cy="3032612"/>
          </a:xfrm>
        </p:spPr>
        <p:txBody>
          <a:bodyPr anchor="ctr" anchorCtr="0">
            <a:noAutofit/>
          </a:bodyPr>
          <a:lstStyle>
            <a:lvl1pPr>
              <a:lnSpc>
                <a:spcPct val="92000"/>
              </a:lnSpc>
              <a:defRPr sz="4700" b="1" spc="-10" baseline="0">
                <a:solidFill>
                  <a:srgbClr val="004B93"/>
                </a:solidFill>
              </a:defRPr>
            </a:lvl1pPr>
            <a:lvl2pPr marL="285750" indent="-285750">
              <a:lnSpc>
                <a:spcPct val="92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—"/>
              <a:defRPr sz="1700" b="0" spc="-10" baseline="0">
                <a:solidFill>
                  <a:srgbClr val="004B93"/>
                </a:solidFill>
              </a:defRPr>
            </a:lvl2pPr>
            <a:lvl3pPr marL="533400" indent="-271463">
              <a:lnSpc>
                <a:spcPct val="92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1700" b="0" spc="-10" baseline="0">
                <a:solidFill>
                  <a:schemeClr val="accent1"/>
                </a:solidFill>
              </a:defRPr>
            </a:lvl3pPr>
            <a:lvl4pPr marL="806450" indent="-265113" defTabSz="896938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4pPr>
            <a:lvl5pPr marL="1077913" indent="-273050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Zitat hinzufügen</a:t>
            </a:r>
          </a:p>
          <a:p>
            <a:pPr lvl="1"/>
            <a:r>
              <a:rPr lang="de-DE" dirty="0" err="1"/>
              <a:t>Autor:in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F7B571-59D4-4D69-AE85-AE9C07585436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BECDBD-6AC3-6849-2C20-D5AF2B1A39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DCD1DFB7-94D0-4FD3-9B12-505A0F5365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227130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bg>
      <p:bgPr>
        <a:solidFill>
          <a:srgbClr val="00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982D407-B3CF-176E-538A-76B6F41628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3500" y="1865314"/>
            <a:ext cx="9526588" cy="3032612"/>
          </a:xfrm>
        </p:spPr>
        <p:txBody>
          <a:bodyPr anchor="ctr" anchorCtr="0">
            <a:noAutofit/>
          </a:bodyPr>
          <a:lstStyle>
            <a:lvl1pPr>
              <a:lnSpc>
                <a:spcPct val="92000"/>
              </a:lnSpc>
              <a:defRPr sz="4700" b="1" spc="-10" baseline="0">
                <a:solidFill>
                  <a:schemeClr val="accent1"/>
                </a:solidFill>
              </a:defRPr>
            </a:lvl1pPr>
            <a:lvl2pPr marL="285750" indent="-285750">
              <a:lnSpc>
                <a:spcPct val="92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—"/>
              <a:defRPr sz="1700" b="0" spc="-10" baseline="0">
                <a:solidFill>
                  <a:schemeClr val="accent1"/>
                </a:solidFill>
              </a:defRPr>
            </a:lvl2pPr>
            <a:lvl3pPr marL="533400" indent="-271463">
              <a:lnSpc>
                <a:spcPct val="92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1700" b="0" spc="-10" baseline="0">
                <a:solidFill>
                  <a:schemeClr val="accent1"/>
                </a:solidFill>
              </a:defRPr>
            </a:lvl3pPr>
            <a:lvl4pPr marL="806450" indent="-265113" defTabSz="896938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4pPr>
            <a:lvl5pPr marL="1077913" indent="-273050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Zitat hinzufügen</a:t>
            </a:r>
          </a:p>
          <a:p>
            <a:pPr lvl="1"/>
            <a:r>
              <a:rPr lang="de-DE" dirty="0" err="1"/>
              <a:t>Autor:in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F176CB-98EE-9FA3-2320-BBA9C8A4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F52750-051E-E632-B1A9-A8972D369B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C4131114-8D02-4D9E-B7B3-81E59020EE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1973250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b="1" dirty="0"/>
              <a:t>Zwischentitel (manuell fett formatieren)</a:t>
            </a:r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consectetuer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Maecenas </a:t>
            </a:r>
            <a:r>
              <a:rPr lang="de-CH" dirty="0" err="1"/>
              <a:t>porttitor</a:t>
            </a:r>
            <a:r>
              <a:rPr lang="de-CH" dirty="0"/>
              <a:t> </a:t>
            </a:r>
            <a:r>
              <a:rPr lang="de-CH" dirty="0" err="1"/>
              <a:t>congue</a:t>
            </a:r>
            <a:r>
              <a:rPr lang="de-CH" dirty="0"/>
              <a:t> </a:t>
            </a:r>
            <a:r>
              <a:rPr lang="de-CH" dirty="0" err="1"/>
              <a:t>massa</a:t>
            </a:r>
            <a:r>
              <a:rPr lang="de-CH" dirty="0"/>
              <a:t>. </a:t>
            </a:r>
            <a:r>
              <a:rPr lang="de-CH" dirty="0" err="1"/>
              <a:t>Fusce</a:t>
            </a:r>
            <a:r>
              <a:rPr lang="de-CH" dirty="0"/>
              <a:t> </a:t>
            </a:r>
            <a:r>
              <a:rPr lang="de-CH" dirty="0" err="1"/>
              <a:t>posuere</a:t>
            </a:r>
            <a:r>
              <a:rPr lang="de-CH" dirty="0"/>
              <a:t>, magna sed </a:t>
            </a:r>
            <a:r>
              <a:rPr lang="de-CH" dirty="0" err="1"/>
              <a:t>pulvinar</a:t>
            </a:r>
            <a:r>
              <a:rPr lang="de-CH" dirty="0"/>
              <a:t> </a:t>
            </a:r>
            <a:r>
              <a:rPr lang="de-CH" dirty="0" err="1"/>
              <a:t>ultricies</a:t>
            </a:r>
            <a:r>
              <a:rPr lang="de-CH" dirty="0"/>
              <a:t>, </a:t>
            </a:r>
            <a:r>
              <a:rPr lang="de-CH" dirty="0" err="1"/>
              <a:t>purus</a:t>
            </a:r>
            <a:r>
              <a:rPr lang="de-CH" dirty="0"/>
              <a:t> </a:t>
            </a:r>
            <a:r>
              <a:rPr lang="de-CH" dirty="0" err="1"/>
              <a:t>lectus</a:t>
            </a:r>
            <a:r>
              <a:rPr lang="de-CH" dirty="0"/>
              <a:t> </a:t>
            </a:r>
            <a:r>
              <a:rPr lang="de-CH" dirty="0" err="1"/>
              <a:t>malesuada</a:t>
            </a:r>
            <a:r>
              <a:rPr lang="de-CH" dirty="0"/>
              <a:t> </a:t>
            </a:r>
            <a:r>
              <a:rPr lang="de-CH" dirty="0" err="1"/>
              <a:t>libero</a:t>
            </a:r>
            <a:r>
              <a:rPr lang="de-CH" dirty="0"/>
              <a:t>,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commodo magna </a:t>
            </a:r>
            <a:r>
              <a:rPr lang="de-CH" dirty="0" err="1"/>
              <a:t>eros</a:t>
            </a:r>
            <a:r>
              <a:rPr lang="de-CH" dirty="0"/>
              <a:t>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urna</a:t>
            </a:r>
            <a:r>
              <a:rPr lang="de-CH" dirty="0"/>
              <a:t>.</a:t>
            </a:r>
          </a:p>
          <a:p>
            <a:endParaRPr lang="de-CH" dirty="0"/>
          </a:p>
          <a:p>
            <a:pPr lvl="1"/>
            <a:r>
              <a:rPr lang="de-CH" dirty="0"/>
              <a:t>Aufzählung (Textebene 2)</a:t>
            </a:r>
          </a:p>
          <a:p>
            <a:pPr lvl="1"/>
            <a:r>
              <a:rPr lang="de-CH" dirty="0"/>
              <a:t>Aufzählung (Textebene 2)</a:t>
            </a:r>
          </a:p>
          <a:p>
            <a:pPr lvl="2"/>
            <a:r>
              <a:rPr lang="de-CH" dirty="0"/>
              <a:t>Aufzählung (Textebene 3)</a:t>
            </a:r>
          </a:p>
          <a:p>
            <a:pPr lvl="2"/>
            <a:r>
              <a:rPr lang="de-CH" dirty="0"/>
              <a:t>Aufzählung (Textebene 3)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A07455-036B-5CAF-F0F5-F06DF915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93A07EF-92F1-4011-874E-97CC4BB20BED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2460A846-C84B-4BC6-89A3-4721688852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dunkel">
    <p:bg>
      <p:bgPr>
        <a:solidFill>
          <a:srgbClr val="00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de-CH" b="1" dirty="0"/>
              <a:t>Zwischentitel (manuell fett formatieren)</a:t>
            </a:r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consectetuer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Maecenas </a:t>
            </a:r>
            <a:r>
              <a:rPr lang="de-CH" dirty="0" err="1"/>
              <a:t>porttitor</a:t>
            </a:r>
            <a:r>
              <a:rPr lang="de-CH" dirty="0"/>
              <a:t> </a:t>
            </a:r>
            <a:r>
              <a:rPr lang="de-CH" dirty="0" err="1"/>
              <a:t>congue</a:t>
            </a:r>
            <a:r>
              <a:rPr lang="de-CH" dirty="0"/>
              <a:t> </a:t>
            </a:r>
            <a:r>
              <a:rPr lang="de-CH" dirty="0" err="1"/>
              <a:t>massa</a:t>
            </a:r>
            <a:r>
              <a:rPr lang="de-CH" dirty="0"/>
              <a:t>. </a:t>
            </a:r>
            <a:r>
              <a:rPr lang="de-CH" dirty="0" err="1"/>
              <a:t>Fusce</a:t>
            </a:r>
            <a:r>
              <a:rPr lang="de-CH" dirty="0"/>
              <a:t> </a:t>
            </a:r>
            <a:r>
              <a:rPr lang="de-CH" dirty="0" err="1"/>
              <a:t>posuere</a:t>
            </a:r>
            <a:r>
              <a:rPr lang="de-CH" dirty="0"/>
              <a:t>, magna sed </a:t>
            </a:r>
            <a:r>
              <a:rPr lang="de-CH" dirty="0" err="1"/>
              <a:t>pulvinar</a:t>
            </a:r>
            <a:r>
              <a:rPr lang="de-CH" dirty="0"/>
              <a:t> </a:t>
            </a:r>
            <a:r>
              <a:rPr lang="de-CH" dirty="0" err="1"/>
              <a:t>ultricies</a:t>
            </a:r>
            <a:r>
              <a:rPr lang="de-CH" dirty="0"/>
              <a:t>, </a:t>
            </a:r>
            <a:r>
              <a:rPr lang="de-CH" dirty="0" err="1"/>
              <a:t>purus</a:t>
            </a:r>
            <a:r>
              <a:rPr lang="de-CH" dirty="0"/>
              <a:t> </a:t>
            </a:r>
            <a:r>
              <a:rPr lang="de-CH" dirty="0" err="1"/>
              <a:t>lectus</a:t>
            </a:r>
            <a:r>
              <a:rPr lang="de-CH" dirty="0"/>
              <a:t> </a:t>
            </a:r>
            <a:r>
              <a:rPr lang="de-CH" dirty="0" err="1"/>
              <a:t>malesuada</a:t>
            </a:r>
            <a:r>
              <a:rPr lang="de-CH" dirty="0"/>
              <a:t> </a:t>
            </a:r>
            <a:r>
              <a:rPr lang="de-CH" dirty="0" err="1"/>
              <a:t>libero</a:t>
            </a:r>
            <a:r>
              <a:rPr lang="de-CH" dirty="0"/>
              <a:t>,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commodo magna </a:t>
            </a:r>
            <a:r>
              <a:rPr lang="de-CH" dirty="0" err="1"/>
              <a:t>eros</a:t>
            </a:r>
            <a:r>
              <a:rPr lang="de-CH" dirty="0"/>
              <a:t>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urna</a:t>
            </a:r>
            <a:r>
              <a:rPr lang="de-CH" dirty="0"/>
              <a:t>.</a:t>
            </a:r>
          </a:p>
          <a:p>
            <a:endParaRPr lang="de-CH" dirty="0"/>
          </a:p>
          <a:p>
            <a:pPr lvl="1"/>
            <a:r>
              <a:rPr lang="de-CH" dirty="0"/>
              <a:t>Aufzählung (Textebene 2)</a:t>
            </a:r>
          </a:p>
          <a:p>
            <a:pPr lvl="1"/>
            <a:r>
              <a:rPr lang="de-CH" dirty="0"/>
              <a:t>Aufzählung (Textebene 2)</a:t>
            </a:r>
          </a:p>
          <a:p>
            <a:pPr lvl="2"/>
            <a:r>
              <a:rPr lang="de-CH" dirty="0"/>
              <a:t>Aufzählung (Textebene 3)</a:t>
            </a:r>
          </a:p>
          <a:p>
            <a:pPr lvl="2"/>
            <a:r>
              <a:rPr lang="de-CH" dirty="0"/>
              <a:t>Aufzählung (Textebene 3)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6D4231-0E36-41F8-EE23-88F7DF492D67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9686FA46-060D-DFB2-187E-B699A2C56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BEC9FF1-25D8-D3DB-CAA5-000B8826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96471F9F-F596-45AF-A6E5-89929D900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439850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33500" y="1864800"/>
            <a:ext cx="4644000" cy="4132523"/>
          </a:xfrm>
        </p:spPr>
        <p:txBody>
          <a:bodyPr/>
          <a:lstStyle>
            <a:lvl1pPr>
              <a:lnSpc>
                <a:spcPct val="105000"/>
              </a:lnSpc>
              <a:defRPr sz="2000"/>
            </a:lvl1pPr>
            <a:lvl2pPr marL="268288" indent="-268288">
              <a:lnSpc>
                <a:spcPct val="105000"/>
              </a:lnSpc>
              <a:defRPr sz="2000"/>
            </a:lvl2pPr>
            <a:lvl3pPr marL="446088" indent="-177800">
              <a:lnSpc>
                <a:spcPct val="105000"/>
              </a:lnSpc>
              <a:defRPr sz="2000"/>
            </a:lvl3pPr>
            <a:lvl4pPr marL="628650" indent="-182563">
              <a:lnSpc>
                <a:spcPct val="105000"/>
              </a:lnSpc>
              <a:defRPr sz="2000"/>
            </a:lvl4pPr>
            <a:lvl5pPr marL="806450" indent="-177800">
              <a:lnSpc>
                <a:spcPct val="105000"/>
              </a:lnSpc>
              <a:defRPr sz="2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22BC095-A876-9474-1A77-71C97220C3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30290" y="1864800"/>
            <a:ext cx="4729798" cy="4132523"/>
          </a:xfrm>
        </p:spPr>
        <p:txBody>
          <a:bodyPr/>
          <a:lstStyle>
            <a:lvl1pPr>
              <a:lnSpc>
                <a:spcPct val="105000"/>
              </a:lnSpc>
              <a:defRPr sz="2000"/>
            </a:lvl1pPr>
            <a:lvl2pPr marL="268288" indent="-268288">
              <a:lnSpc>
                <a:spcPct val="105000"/>
              </a:lnSpc>
              <a:defRPr sz="2000"/>
            </a:lvl2pPr>
            <a:lvl3pPr marL="446088" indent="-177800">
              <a:lnSpc>
                <a:spcPct val="105000"/>
              </a:lnSpc>
              <a:defRPr sz="2000"/>
            </a:lvl3pPr>
            <a:lvl4pPr marL="628650" indent="-182563">
              <a:lnSpc>
                <a:spcPct val="105000"/>
              </a:lnSpc>
              <a:defRPr sz="2000"/>
            </a:lvl4pPr>
            <a:lvl5pPr marL="806450" indent="-177800">
              <a:lnSpc>
                <a:spcPct val="105000"/>
              </a:lnSpc>
              <a:defRPr sz="2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CFCDB68-758A-E5FD-A87C-EAB3D674A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C2A19A8-41EC-4D73-B998-91B932B315DD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D42759B7-6C4D-4DE0-9543-52FD2CE8CC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1872315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dunkel">
    <p:bg>
      <p:bgPr>
        <a:solidFill>
          <a:srgbClr val="00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33500" y="1864800"/>
            <a:ext cx="4644000" cy="4132523"/>
          </a:xfrm>
        </p:spPr>
        <p:txBody>
          <a:bodyPr/>
          <a:lstStyle>
            <a:lvl1pPr>
              <a:lnSpc>
                <a:spcPct val="105000"/>
              </a:lnSpc>
              <a:defRPr sz="2000">
                <a:solidFill>
                  <a:schemeClr val="bg1"/>
                </a:solidFill>
              </a:defRPr>
            </a:lvl1pPr>
            <a:lvl2pPr marL="268288" indent="-268288">
              <a:lnSpc>
                <a:spcPct val="105000"/>
              </a:lnSpc>
              <a:defRPr sz="2000">
                <a:solidFill>
                  <a:schemeClr val="bg1"/>
                </a:solidFill>
              </a:defRPr>
            </a:lvl2pPr>
            <a:lvl3pPr marL="446088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3pPr>
            <a:lvl4pPr marL="628650" indent="-182563">
              <a:lnSpc>
                <a:spcPct val="105000"/>
              </a:lnSpc>
              <a:defRPr sz="2000">
                <a:solidFill>
                  <a:schemeClr val="bg1"/>
                </a:solidFill>
              </a:defRPr>
            </a:lvl4pPr>
            <a:lvl5pPr marL="806450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22BC095-A876-9474-1A77-71C97220C3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30290" y="1864800"/>
            <a:ext cx="4729798" cy="4132523"/>
          </a:xfrm>
        </p:spPr>
        <p:txBody>
          <a:bodyPr/>
          <a:lstStyle>
            <a:lvl1pPr>
              <a:lnSpc>
                <a:spcPct val="105000"/>
              </a:lnSpc>
              <a:defRPr sz="2000">
                <a:solidFill>
                  <a:schemeClr val="bg1"/>
                </a:solidFill>
              </a:defRPr>
            </a:lvl1pPr>
            <a:lvl2pPr marL="268288" indent="-268288">
              <a:lnSpc>
                <a:spcPct val="105000"/>
              </a:lnSpc>
              <a:defRPr sz="2000">
                <a:solidFill>
                  <a:schemeClr val="bg1"/>
                </a:solidFill>
              </a:defRPr>
            </a:lvl2pPr>
            <a:lvl3pPr marL="446088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3pPr>
            <a:lvl4pPr marL="628650" indent="-182563">
              <a:lnSpc>
                <a:spcPct val="105000"/>
              </a:lnSpc>
              <a:defRPr sz="2000">
                <a:solidFill>
                  <a:schemeClr val="bg1"/>
                </a:solidFill>
              </a:defRPr>
            </a:lvl4pPr>
            <a:lvl5pPr marL="806450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7F477E6-8C13-C278-9533-7CA2598E62CF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5590D3DE-6BD4-EF51-1D87-B27ECDE5E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095F84A-F1D5-C753-8A09-0EDE69A07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9B96F47-E742-47F4-8805-9D76AECE1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391986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676FD8-E0CC-3A4B-93EA-688AF5FB54E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656969" y="6378907"/>
            <a:ext cx="5203032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Wpl Wil b/Stans - Fitnessraum Hausregeln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A44D6FD-68EC-4E16-265D-2A09E7DD469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DE3100-FAE4-347E-B264-A6AFC35D5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1CB241E-9A7E-BCFB-779C-ABCB042CB25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78000" y="381600"/>
            <a:ext cx="2800800" cy="59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Vorname Name — Ort, 0. Monat 0000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9D453E-AAD5-DDDA-0792-19FCE58D45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E2BF3658-8DBF-48EE-8B16-1E039BD91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86314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984" y="336318"/>
            <a:ext cx="10481104" cy="94625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8984" y="2269067"/>
            <a:ext cx="4068000" cy="3735591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500"/>
            </a:lvl2pPr>
            <a:lvl3pPr>
              <a:lnSpc>
                <a:spcPct val="112000"/>
              </a:lnSpc>
              <a:defRPr sz="1500"/>
            </a:lvl3pPr>
            <a:lvl4pPr>
              <a:lnSpc>
                <a:spcPct val="112000"/>
              </a:lnSpc>
              <a:defRPr sz="1500"/>
            </a:lvl4pPr>
            <a:lvl5pPr>
              <a:lnSpc>
                <a:spcPct val="112000"/>
              </a:lnSpc>
              <a:defRPr sz="15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5A6F6BAF-A504-A2C7-689F-8AF5E08257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6316" y="2061296"/>
            <a:ext cx="5670000" cy="403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1F2289-E8A9-CD8B-2ABC-8759684ECF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F3FFD51-B36B-41F9-B46F-BCBFCEFE0D7E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4DE688B8-9F1E-4F5F-80E5-52CD61994E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212791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dunkel">
    <p:bg>
      <p:bgPr>
        <a:solidFill>
          <a:srgbClr val="00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984" y="336318"/>
            <a:ext cx="10481104" cy="946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8984" y="2269067"/>
            <a:ext cx="4068000" cy="3735591"/>
          </a:xfrm>
        </p:spPr>
        <p:txBody>
          <a:bodyPr/>
          <a:lstStyle>
            <a:lvl1pPr>
              <a:lnSpc>
                <a:spcPct val="1120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ct val="112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5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5A6F6BAF-A504-A2C7-689F-8AF5E08257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6316" y="2061296"/>
            <a:ext cx="5670000" cy="403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319D3BA-1A59-7CCA-7627-D432C4A0EF4A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53A82E8-C2EE-9506-FEA9-56535FE41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897A316-55B5-0AF9-892E-BBB19F1717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ACE482D-F017-4582-AD1A-2C976FFC49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534908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BC4B36-3149-E85E-7A53-3225876023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91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95C49C1-CD0C-4086-AC1F-D7F5F0B1C1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000" y="398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02D0EB85-8C1C-BC8D-6826-B3ECE5B745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58" y="1916832"/>
            <a:ext cx="2800800" cy="405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C540EFE1-FB74-0AB8-FAFF-D8B26E5F81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9116" y="1916832"/>
            <a:ext cx="5677200" cy="4046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2F83C8-7D78-2C88-84FD-0943BD1670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F402FD2-1D1C-446A-8E9B-472EFDD5F37B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8B26C76E-5720-4257-B9D7-59BF6CA4F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3071427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dunkel">
    <p:bg>
      <p:bgPr>
        <a:solidFill>
          <a:srgbClr val="00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BC4B36-3149-E85E-7A53-3225876023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91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95C49C1-CD0C-4086-AC1F-D7F5F0B1C1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000" y="398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02D0EB85-8C1C-BC8D-6826-B3ECE5B745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58" y="1916832"/>
            <a:ext cx="2800800" cy="405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C540EFE1-FB74-0AB8-FAFF-D8B26E5F81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9116" y="1916832"/>
            <a:ext cx="5677200" cy="4046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65CAD77-E3CB-C9B5-3B7F-E1B5AB83F258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A78EE7B3-760E-9921-FE0F-F6DFAEF72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CD424AD-105C-BE6C-F580-36CD7A17EA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23E2F9D1-56CA-4877-B1D9-DD34E525D1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3342733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DDE3CB31-12D5-9392-CA0E-8E84D43C0D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7879452D-5A81-6339-1530-93C25A5A523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ACA95562-D647-41CF-AA96-9FEB41CDF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3365912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0C0273A4-D576-75BC-AA23-A538B8C4DC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7879452D-5A81-6339-1530-93C25A5A523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8800D215-915C-4436-873B-5BCB110FEC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Portraitbilder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0F66F4C6-B36A-9AF4-0D66-3EC46F3038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AA597946-1FA9-6352-B995-011635640E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BC75154-C919-DB74-E890-C928B37057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EA4A28E-0286-F8A2-0993-6E4C260283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7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C2EF16D-847E-CDCF-3F6E-E16FB73948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249C9FA-80C7-F101-D801-25F5D1AF1F1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53A4741-F43C-7C74-26BB-AEA908C652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6621D712-05B5-4B2E-3113-C4D7778F0F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6F8A781-4F44-E37A-F5E6-B0CA08C7A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6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BD5681B0-38F1-38FA-39B2-9B9481B260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6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FAC2CE3B-0EC5-F675-FFD3-FCC69AD80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7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19A7007D-5CBE-7BA6-B71D-BDC086AD45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7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FD5F9806-C75D-C4DE-51BA-574FA3498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272FED74-6B0F-BCC4-0F24-E00F7CE8CF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E3714249-6AEC-223D-E2FA-1FB1C82F4F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6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36AA8DFA-8E5F-B9E7-3188-D7445CA4A0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56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EB00DD7-CFED-CA99-622B-3A4E282354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7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E477B744-0B12-D3B4-E96F-1EF91E6825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7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05F0DD-6C09-27EC-2BC5-54EBB93400F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329F638F-C2F8-41C6-824C-FB0E2F2A4DD2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D653B0EA-0C43-4E67-8379-81AA3BB6EC8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2745124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Portraitbilder dunkel">
    <p:bg>
      <p:bgPr>
        <a:solidFill>
          <a:srgbClr val="00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0F66F4C6-B36A-9AF4-0D66-3EC46F3038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AA597946-1FA9-6352-B995-011635640E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BC75154-C919-DB74-E890-C928B37057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EA4A28E-0286-F8A2-0993-6E4C260283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7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C2EF16D-847E-CDCF-3F6E-E16FB73948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249C9FA-80C7-F101-D801-25F5D1AF1F1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53A4741-F43C-7C74-26BB-AEA908C652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6621D712-05B5-4B2E-3113-C4D7778F0F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6F8A781-4F44-E37A-F5E6-B0CA08C7A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6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BD5681B0-38F1-38FA-39B2-9B9481B260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6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FAC2CE3B-0EC5-F675-FFD3-FCC69AD80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7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19A7007D-5CBE-7BA6-B71D-BDC086AD45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7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FD5F9806-C75D-C4DE-51BA-574FA3498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272FED74-6B0F-BCC4-0F24-E00F7CE8CF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E3714249-6AEC-223D-E2FA-1FB1C82F4F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6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36AA8DFA-8E5F-B9E7-3188-D7445CA4A0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56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EB00DD7-CFED-CA99-622B-3A4E282354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7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E477B744-0B12-D3B4-E96F-1EF91E6825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7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91E2F9E9-3215-E42C-6CA1-7C75AAD1AC2D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69516E70-F176-C8F3-CCE4-59B1D442F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A7D06F-6EE9-280B-02A2-85E4B805A0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D4366B38-9E0A-4A8C-BD76-0C06071CB64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588860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9E5FA7-CCF2-A207-E06E-CF8A89AA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F6783C59-78E4-43A4-98C5-C21D8C0A6E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dunkel">
    <p:bg>
      <p:bgPr>
        <a:solidFill>
          <a:srgbClr val="00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865F1B-0D94-9C38-F0E6-887F7979C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F779B70-7D81-C9DC-7FF7-E08C9082C309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A34424-F827-6FDB-84FF-D74684FC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5803DBDA-3464-4BB6-BAC4-A909C8FA19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418880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acceuil (logo noi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CE5043-6516-6177-71AC-FC939A38A71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656969" y="6378907"/>
            <a:ext cx="5203032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Wpl Wil b/Stans - Fitnessraum Hausregeln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2D598E-376B-42A1-DF76-375B9C488C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F1188E91-2777-2C0A-D3C2-E3E312DC56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5200" y="0"/>
            <a:ext cx="2052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Ajouter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 err="1"/>
              <a:t>Prénom</a:t>
            </a:r>
            <a:r>
              <a:rPr lang="de-DE" dirty="0"/>
              <a:t> </a:t>
            </a:r>
            <a:r>
              <a:rPr lang="de-DE" dirty="0" err="1"/>
              <a:t>Nom</a:t>
            </a:r>
            <a:r>
              <a:rPr lang="de-DE" dirty="0"/>
              <a:t> — </a:t>
            </a:r>
            <a:r>
              <a:rPr lang="de-DE" dirty="0" err="1"/>
              <a:t>Lieu</a:t>
            </a:r>
            <a:r>
              <a:rPr lang="de-DE" dirty="0"/>
              <a:t>, 0 </a:t>
            </a:r>
            <a:r>
              <a:rPr lang="de-DE" dirty="0" err="1"/>
              <a:t>mois</a:t>
            </a:r>
            <a:r>
              <a:rPr lang="de-DE" dirty="0"/>
              <a:t> 0000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F2ED5D55-3F64-371B-0A46-C788B80B2D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85806A60-DD84-4C92-8E7E-D85618A937E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378000" y="338400"/>
            <a:ext cx="1947600" cy="63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BE1ABF2B-A434-421B-B6D1-E739B037C3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CLASSIFICATION OPTIONELLE : INTERNE / CONFIDENTIEL / SECRET</a:t>
            </a:r>
          </a:p>
        </p:txBody>
      </p:sp>
    </p:spTree>
    <p:extLst>
      <p:ext uri="{BB962C8B-B14F-4D97-AF65-F5344CB8AC3E}">
        <p14:creationId xmlns:p14="http://schemas.microsoft.com/office/powerpoint/2010/main" val="1988663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3938044-DB5F-9BB2-B924-670CF7FE0CBB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3CB16C-9AED-9297-3D04-1A055E8C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3097CEE7-7B6A-47F5-9082-66B2274B4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dunkel">
    <p:bg>
      <p:bgPr>
        <a:solidFill>
          <a:srgbClr val="004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F472CDE-AFA7-4A6B-AC6B-F8CFD4B28B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B1C7BD-5F47-4A23-BDED-98EFF871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A685009A-FF35-40F8-B85D-25E8705A73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351895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BB2E34C1-8356-F672-95BA-DC542FB8D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43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4C202BFC-41C5-9476-3D5F-10929728A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99745" y="5724000"/>
            <a:ext cx="3560343" cy="943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0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Organisation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BCB1C0-0AC5-4234-8D2F-4718DB8C2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92" y="5734489"/>
            <a:ext cx="2287487" cy="590808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BD86C94C-5A72-42E4-8C1A-24153F5211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2948247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BB2E34C1-8356-F672-95BA-DC542FB8D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436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5598D09-8E40-1321-0E9C-C819808A5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99745" y="5724000"/>
            <a:ext cx="3560343" cy="943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0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Organisation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2BCBDE-C680-48DE-B0EC-620BF86AB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92" y="5734489"/>
            <a:ext cx="2287487" cy="590808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B67EAB68-C6BD-4BA6-9DB8-F10BFC7AC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1204671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SWISS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BB2E34C1-8356-F672-95BA-DC542FB8D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436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29C9FE-4553-4FED-8A35-ADCBE2EA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92" y="5734489"/>
            <a:ext cx="2287487" cy="590808"/>
          </a:xfrm>
          <a:prstGeom prst="rect">
            <a:avLst/>
          </a:prstGeom>
        </p:spPr>
      </p:pic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60BEA96A-74BE-4A63-98FE-43853B679F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183751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acceuil (logo blanc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676FD8-E0CC-3A4B-93EA-688AF5FB54E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656969" y="6378907"/>
            <a:ext cx="5203032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Wpl Wil b/Stans - Fitnessraum Hausregeln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A44D6FD-68EC-4E16-265D-2A09E7DD469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DE3100-FAE4-347E-B264-A6AFC35D5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Ajouter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titre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 err="1"/>
              <a:t>Prénom</a:t>
            </a:r>
            <a:r>
              <a:rPr lang="de-DE" dirty="0"/>
              <a:t> </a:t>
            </a:r>
            <a:r>
              <a:rPr lang="de-DE" dirty="0" err="1"/>
              <a:t>Nom</a:t>
            </a:r>
            <a:r>
              <a:rPr lang="de-DE" dirty="0"/>
              <a:t> — </a:t>
            </a:r>
            <a:r>
              <a:rPr lang="de-DE" dirty="0" err="1"/>
              <a:t>Lieu</a:t>
            </a:r>
            <a:r>
              <a:rPr lang="de-DE" dirty="0"/>
              <a:t>, 0 </a:t>
            </a:r>
            <a:r>
              <a:rPr lang="de-DE" dirty="0" err="1"/>
              <a:t>mois</a:t>
            </a:r>
            <a:r>
              <a:rPr lang="de-DE" dirty="0"/>
              <a:t> 0000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9D453E-AAD5-DDDA-0792-19FCE58D45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6643084B-D2A4-4616-9958-331360C0AC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000" y="338400"/>
            <a:ext cx="1947600" cy="63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2588D2F5-1E30-4F49-B7B7-CDA2A27F6A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 cap="all" baseline="0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it-IT" dirty="0"/>
              <a:t>CLASSIFICATION OPTIONNELLE : INTERNE / CONFIDENTIEL / SECRET</a:t>
            </a:r>
          </a:p>
        </p:txBody>
      </p:sp>
    </p:spTree>
    <p:extLst>
      <p:ext uri="{BB962C8B-B14F-4D97-AF65-F5344CB8AC3E}">
        <p14:creationId xmlns:p14="http://schemas.microsoft.com/office/powerpoint/2010/main" val="335737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'acceuil (logo noi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CE5043-6516-6177-71AC-FC939A38A71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656969" y="6378907"/>
            <a:ext cx="5203032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Wpl Wil b/Stans - Fitnessraum Hausregeln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2D598E-376B-42A1-DF76-375B9C488C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F1188E91-2777-2C0A-D3C2-E3E312DC56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5200" y="0"/>
            <a:ext cx="2052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it-CH" noProof="0" dirty="0"/>
              <a:t>Aggiungere il titolo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Cognome</a:t>
            </a:r>
            <a:r>
              <a:rPr lang="de-DE" dirty="0"/>
              <a:t> — </a:t>
            </a:r>
            <a:r>
              <a:rPr lang="de-DE" dirty="0" err="1"/>
              <a:t>Luogo</a:t>
            </a:r>
            <a:r>
              <a:rPr lang="de-DE" dirty="0"/>
              <a:t>, 0 </a:t>
            </a:r>
            <a:r>
              <a:rPr lang="de-DE" dirty="0" err="1"/>
              <a:t>mese</a:t>
            </a:r>
            <a:r>
              <a:rPr lang="de-DE" dirty="0"/>
              <a:t> 0000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F2ED5D55-3F64-371B-0A46-C788B80B2D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98985F80-CE24-4EAB-B443-48A4E960E27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78000" y="381600"/>
            <a:ext cx="2466000" cy="59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597E4587-E3B8-4890-AD22-74D34659FB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 cap="all" baseline="0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it-IT" dirty="0"/>
              <a:t>Classificazione opzionale: Interno / Riservato / Segreto</a:t>
            </a:r>
          </a:p>
        </p:txBody>
      </p:sp>
    </p:spTree>
    <p:extLst>
      <p:ext uri="{BB962C8B-B14F-4D97-AF65-F5344CB8AC3E}">
        <p14:creationId xmlns:p14="http://schemas.microsoft.com/office/powerpoint/2010/main" val="262373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'acceuil (logo blanc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676FD8-E0CC-3A4B-93EA-688AF5FB54E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656969" y="6378907"/>
            <a:ext cx="5203032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Wpl Wil b/Stans - Fitnessraum Hausregeln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A44D6FD-68EC-4E16-265D-2A09E7DD469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DE3100-FAE4-347E-B264-A6AFC35D5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it-CH" noProof="0" dirty="0"/>
              <a:t>Aggiungere il titolo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Cognome</a:t>
            </a:r>
            <a:r>
              <a:rPr lang="de-DE" dirty="0"/>
              <a:t> — </a:t>
            </a:r>
            <a:r>
              <a:rPr lang="de-DE" dirty="0" err="1"/>
              <a:t>Luogo</a:t>
            </a:r>
            <a:r>
              <a:rPr lang="de-DE" dirty="0"/>
              <a:t>, 0 </a:t>
            </a:r>
            <a:r>
              <a:rPr lang="de-DE" dirty="0" err="1"/>
              <a:t>mese</a:t>
            </a:r>
            <a:r>
              <a:rPr lang="de-DE" dirty="0"/>
              <a:t> 0000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9D453E-AAD5-DDDA-0792-19FCE58D45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A071E843-157F-46F2-9AB7-952407A17C8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78000" y="381600"/>
            <a:ext cx="2466000" cy="59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4351BE8A-5B14-4728-BEC2-07E81113CE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 cap="all" baseline="0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it-IT" dirty="0"/>
              <a:t>Classificazione opzionale: Interno / Riservato / Segreto</a:t>
            </a:r>
          </a:p>
        </p:txBody>
      </p:sp>
    </p:spTree>
    <p:extLst>
      <p:ext uri="{BB962C8B-B14F-4D97-AF65-F5344CB8AC3E}">
        <p14:creationId xmlns:p14="http://schemas.microsoft.com/office/powerpoint/2010/main" val="1485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ack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F1188E91-2777-2C0A-D3C2-E3E312DC56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5200" y="0"/>
            <a:ext cx="2052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Example</a:t>
            </a:r>
            <a:br>
              <a:rPr lang="de-CH" dirty="0"/>
            </a:br>
            <a:r>
              <a:rPr lang="de-CH" dirty="0"/>
              <a:t>«Title </a:t>
            </a:r>
            <a:r>
              <a:rPr lang="de-CH" dirty="0" err="1"/>
              <a:t>slide</a:t>
            </a:r>
            <a:r>
              <a:rPr lang="de-CH" dirty="0"/>
              <a:t> (</a:t>
            </a:r>
            <a:r>
              <a:rPr lang="de-CH" dirty="0" err="1"/>
              <a:t>black</a:t>
            </a:r>
            <a:r>
              <a:rPr lang="de-CH" dirty="0"/>
              <a:t> logo)»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r>
              <a:rPr lang="de-CH" dirty="0"/>
              <a:t>Name </a:t>
            </a:r>
            <a:r>
              <a:rPr lang="de-CH" dirty="0" err="1"/>
              <a:t>Surname</a:t>
            </a:r>
            <a:r>
              <a:rPr lang="de-CH" dirty="0"/>
              <a:t> – Place, 11 August 2023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F2ED5D55-3F64-371B-0A46-C788B80B2D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764BDE73-A7A4-46CF-8D5A-F64551C22B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00" y="381600"/>
            <a:ext cx="3502800" cy="5904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C4ED6EF0-57DA-43E5-AF8E-3C6E844F74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 cap="all" baseline="0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algn="ctr"/>
            <a:r>
              <a:rPr lang="de-DE" b="1" dirty="0"/>
              <a:t>Add optional </a:t>
            </a:r>
            <a:r>
              <a:rPr lang="de-DE" b="1" dirty="0" err="1"/>
              <a:t>classification</a:t>
            </a:r>
            <a:r>
              <a:rPr lang="de-DE" b="1" dirty="0"/>
              <a:t>: Internal / </a:t>
            </a:r>
            <a:r>
              <a:rPr lang="de-DE" b="1" dirty="0" err="1"/>
              <a:t>Confidential</a:t>
            </a:r>
            <a:r>
              <a:rPr lang="de-DE" b="1" dirty="0"/>
              <a:t> / Secret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419123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676FD8-E0CC-3A4B-93EA-688AF5FB54E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656969" y="6378907"/>
            <a:ext cx="5203032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Wpl Wil b/Stans - Fitnessraum Hausregeln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A44D6FD-68EC-4E16-265D-2A09E7DD469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DE3100-FAE4-347E-B264-A6AFC35D5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Example</a:t>
            </a:r>
            <a:br>
              <a:rPr lang="de-CH" dirty="0"/>
            </a:br>
            <a:r>
              <a:rPr lang="de-CH" dirty="0"/>
              <a:t>«Title </a:t>
            </a:r>
            <a:r>
              <a:rPr lang="de-CH" dirty="0" err="1"/>
              <a:t>slide</a:t>
            </a:r>
            <a:r>
              <a:rPr lang="de-CH" dirty="0"/>
              <a:t> (</a:t>
            </a:r>
            <a:r>
              <a:rPr lang="de-CH" dirty="0" err="1"/>
              <a:t>white</a:t>
            </a:r>
            <a:r>
              <a:rPr lang="de-CH" dirty="0"/>
              <a:t> logo)»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r>
              <a:rPr lang="de-CH" dirty="0"/>
              <a:t>Name </a:t>
            </a:r>
            <a:r>
              <a:rPr lang="de-CH" dirty="0" err="1"/>
              <a:t>Surname</a:t>
            </a:r>
            <a:r>
              <a:rPr lang="de-CH" dirty="0"/>
              <a:t> – Place, 11 August 2023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9D453E-AAD5-DDDA-0792-19FCE58D45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DAD69EEB-8729-41D7-8B5A-8F211E7A3B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00" y="381600"/>
            <a:ext cx="3502800" cy="5904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8F0E6A7C-C0C6-4D95-B7EB-62C2653871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 cap="all" baseline="0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algn="ctr"/>
            <a:r>
              <a:rPr lang="de-DE" b="1" dirty="0"/>
              <a:t>Add optional </a:t>
            </a:r>
            <a:r>
              <a:rPr lang="de-DE" b="1" dirty="0" err="1"/>
              <a:t>classification</a:t>
            </a:r>
            <a:r>
              <a:rPr lang="de-DE" b="1" dirty="0"/>
              <a:t>: Internal / </a:t>
            </a:r>
            <a:r>
              <a:rPr lang="de-DE" b="1" dirty="0" err="1"/>
              <a:t>Confidential</a:t>
            </a:r>
            <a:r>
              <a:rPr lang="de-DE" b="1" dirty="0"/>
              <a:t> / Secret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58064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ssifizierungsverm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0F7B571-59D4-4D69-AE85-AE9C07585436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87078F-B804-75C9-F70A-2FC49436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378907"/>
            <a:ext cx="571744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9EB70CDF-037D-456F-9E86-84265BD0C0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00" y="381600"/>
            <a:ext cx="11437200" cy="234000"/>
          </a:xfrm>
        </p:spPr>
        <p:txBody>
          <a:bodyPr/>
          <a:lstStyle>
            <a:lvl1pPr algn="ctr">
              <a:defRPr sz="1500" b="1">
                <a:solidFill>
                  <a:schemeClr val="tx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DE" dirty="0"/>
              <a:t>OPTIONALE KLASSIFIZIERUNG HINZUFÜGEN: INTERN / VERTRAULICH / GEHEIM</a:t>
            </a:r>
          </a:p>
        </p:txBody>
      </p:sp>
    </p:spTree>
    <p:extLst>
      <p:ext uri="{BB962C8B-B14F-4D97-AF65-F5344CB8AC3E}">
        <p14:creationId xmlns:p14="http://schemas.microsoft.com/office/powerpoint/2010/main" val="307011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984" y="336318"/>
            <a:ext cx="10481104" cy="946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2689" y="1864659"/>
            <a:ext cx="9527312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44572" y="6378907"/>
            <a:ext cx="571744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59A31B-E748-E24A-8AD7-0761BAA87B3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800" y="378000"/>
            <a:ext cx="47924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8" r:id="rId2"/>
    <p:sldLayoutId id="2147483690" r:id="rId3"/>
    <p:sldLayoutId id="2147483691" r:id="rId4"/>
    <p:sldLayoutId id="2147483692" r:id="rId5"/>
    <p:sldLayoutId id="2147483693" r:id="rId6"/>
    <p:sldLayoutId id="2147483695" r:id="rId7"/>
    <p:sldLayoutId id="2147483694" r:id="rId8"/>
    <p:sldLayoutId id="2147483696" r:id="rId9"/>
    <p:sldLayoutId id="2147483669" r:id="rId10"/>
    <p:sldLayoutId id="2147483670" r:id="rId11"/>
    <p:sldLayoutId id="2147483687" r:id="rId12"/>
    <p:sldLayoutId id="2147483688" r:id="rId13"/>
    <p:sldLayoutId id="2147483676" r:id="rId14"/>
    <p:sldLayoutId id="2147483677" r:id="rId15"/>
    <p:sldLayoutId id="2147483659" r:id="rId16"/>
    <p:sldLayoutId id="2147483667" r:id="rId17"/>
    <p:sldLayoutId id="2147483672" r:id="rId18"/>
    <p:sldLayoutId id="2147483673" r:id="rId19"/>
    <p:sldLayoutId id="2147483674" r:id="rId20"/>
    <p:sldLayoutId id="2147483675" r:id="rId21"/>
    <p:sldLayoutId id="2147483682" r:id="rId22"/>
    <p:sldLayoutId id="2147483683" r:id="rId23"/>
    <p:sldLayoutId id="2147483671" r:id="rId24"/>
    <p:sldLayoutId id="2147483665" r:id="rId25"/>
    <p:sldLayoutId id="2147483680" r:id="rId26"/>
    <p:sldLayoutId id="2147483681" r:id="rId27"/>
    <p:sldLayoutId id="2147483663" r:id="rId28"/>
    <p:sldLayoutId id="2147483678" r:id="rId29"/>
    <p:sldLayoutId id="2147483664" r:id="rId30"/>
    <p:sldLayoutId id="2147483679" r:id="rId31"/>
    <p:sldLayoutId id="2147483685" r:id="rId32"/>
    <p:sldLayoutId id="2147483684" r:id="rId33"/>
    <p:sldLayoutId id="2147483689" r:id="rId3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SzPct val="120000"/>
        <a:buFont typeface="Wingdings" panose="05000000000000000000" pitchFamily="2" charset="2"/>
        <a:buChar char="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274638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265113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27305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SzPct val="120000"/>
        <a:buFont typeface="Wingdings" panose="05000000000000000000" pitchFamily="2" charset="2"/>
        <a:buChar char="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274638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265113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27305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8" userDrawn="1">
          <p15:clr>
            <a:srgbClr val="A4A3A4"/>
          </p15:clr>
        </p15:guide>
        <p15:guide id="2" pos="7442" userDrawn="1">
          <p15:clr>
            <a:srgbClr val="A4A3A4"/>
          </p15:clr>
        </p15:guide>
        <p15:guide id="3" orient="horz" pos="3780" userDrawn="1">
          <p15:clr>
            <a:srgbClr val="A4A3A4"/>
          </p15:clr>
        </p15:guide>
        <p15:guide id="4" orient="horz" pos="1175" userDrawn="1">
          <p15:clr>
            <a:srgbClr val="A4A3A4"/>
          </p15:clr>
        </p15:guide>
        <p15:guide id="5" pos="840" userDrawn="1">
          <p15:clr>
            <a:srgbClr val="A4A3A4"/>
          </p15:clr>
        </p15:guide>
        <p15:guide id="6" pos="684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C3564-6DB4-40A6-B3E2-9CA551F7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Regeln Fitnessraum</a:t>
            </a:r>
            <a:br>
              <a:rPr lang="de-CH" dirty="0"/>
            </a:br>
            <a:endParaRPr lang="de-CH" b="0" dirty="0"/>
          </a:p>
        </p:txBody>
      </p:sp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862077A6-4259-4EC0-873F-60A80A4A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97" y="1864659"/>
            <a:ext cx="5278072" cy="4140000"/>
          </a:xfrm>
        </p:spPr>
        <p:txBody>
          <a:bodyPr/>
          <a:lstStyle/>
          <a:p>
            <a:r>
              <a:rPr lang="de-CH" sz="1800" b="1" dirty="0">
                <a:solidFill>
                  <a:srgbClr val="0070C0"/>
                </a:solidFill>
              </a:rPr>
              <a:t>Allgemeine Regeln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Der Fitnessraum darf nur in Sportkleidung und sauberen Sportschuhen benutzt werden;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Freier Oberkörper, Freizeit- oder Strassenschuhe sind nicht erlaubt;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Mobiltelefone dürfen nur lautlos oder im Vibrationsalarm benutzt werden;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Musik ist mit persönlichen Kopfhörer erlaubt - Ausnahme sind angeleitete Trainingseinheiten, welche eine Raumreservation benötigen;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Es ist untersagt, eigene Trainingsgeräte in der Fitessanlage zu belassen;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Es ist verboten Geräte und Equipment umzustellen oder zu entfernen.</a:t>
            </a:r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B2764B43-487A-4DA3-AD99-D6FE8C32767A}"/>
              </a:ext>
            </a:extLst>
          </p:cNvPr>
          <p:cNvSpPr txBox="1">
            <a:spLocks/>
          </p:cNvSpPr>
          <p:nvPr/>
        </p:nvSpPr>
        <p:spPr>
          <a:xfrm>
            <a:off x="6537610" y="1891553"/>
            <a:ext cx="5278072" cy="43006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274638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26511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2730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rgbClr val="0070C0"/>
                </a:solidFill>
              </a:rPr>
              <a:t>Verhaltensregeln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/>
              <a:t>Den Fitnessraum in Ordnung halten: </a:t>
            </a:r>
          </a:p>
          <a:p>
            <a:pPr marL="644525" lvl="1" indent="-285750"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CH" sz="1800" dirty="0"/>
              <a:t>Hanteln, Gewichte und andere Materialien nach Gebrauch wieder an ihren Platz zurückstellen;</a:t>
            </a:r>
          </a:p>
          <a:p>
            <a:pPr marL="644525" lvl="1" indent="-285750"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CH" sz="1800" dirty="0"/>
              <a:t>Hanteln und Gewichte dürfen nicht auf den Hallenboden fallengelassen werden;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/>
              <a:t>Benutzen Sie immer ein Handtuch, um die Geräte während des Trainings abzudecken;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/>
              <a:t>Reinigen und desinfizieren Sie die Geräte nach jeder Benutzung;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/>
              <a:t>Es ist jeweils nur ein Gerät zu benutzen, dieses ist nach Gebrauch freizugeben;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/>
              <a:t>Essen ist im Fitnessraum nicht erlaubt;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/>
              <a:t>Getränke nur in verschliessbaren Behältern.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ED78761-3957-4AAA-800B-B14522773DFB}"/>
              </a:ext>
            </a:extLst>
          </p:cNvPr>
          <p:cNvSpPr/>
          <p:nvPr/>
        </p:nvSpPr>
        <p:spPr>
          <a:xfrm>
            <a:off x="9622854" y="690681"/>
            <a:ext cx="1854996" cy="588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3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E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Deutsch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23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C3564-6DB4-40A6-B3E2-9CA551F7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Fitness </a:t>
            </a:r>
            <a:r>
              <a:rPr lang="de-CH" b="1" dirty="0" err="1"/>
              <a:t>center</a:t>
            </a:r>
            <a:r>
              <a:rPr lang="de-CH" b="1" dirty="0"/>
              <a:t> </a:t>
            </a:r>
            <a:r>
              <a:rPr lang="de-CH" b="1" dirty="0" err="1"/>
              <a:t>rules</a:t>
            </a:r>
            <a:br>
              <a:rPr lang="de-CH" dirty="0"/>
            </a:br>
            <a:br>
              <a:rPr lang="en-US" dirty="0"/>
            </a:br>
            <a:endParaRPr lang="de-CH" b="0" dirty="0"/>
          </a:p>
        </p:txBody>
      </p:sp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862077A6-4259-4EC0-873F-60A80A4A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97" y="1864659"/>
            <a:ext cx="5278072" cy="4300644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</a:rPr>
              <a:t>General rules</a:t>
            </a:r>
            <a:endParaRPr lang="en-US" sz="1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fitness </a:t>
            </a:r>
            <a:r>
              <a:rPr lang="en-US" sz="1800" dirty="0" err="1"/>
              <a:t>centre</a:t>
            </a:r>
            <a:r>
              <a:rPr lang="en-US" sz="1800" dirty="0"/>
              <a:t> may only be used in sports clothing and clean sports shoes;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Bare chests, casual clothing and street shoes are not allowed;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Mobile phones may only be used on silent or vibrate;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Music is allowed with personal headphones – exceptions are guided training sessions, which require a room reservation;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It is not allowed to leave your own training equipment in the fitness </a:t>
            </a:r>
            <a:r>
              <a:rPr lang="en-US" sz="1800" dirty="0" err="1"/>
              <a:t>centre</a:t>
            </a:r>
            <a:r>
              <a:rPr lang="en-US" sz="18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It is not allowed to move equipment or remove it from the MZH.</a:t>
            </a:r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B2764B43-487A-4DA3-AD99-D6FE8C32767A}"/>
              </a:ext>
            </a:extLst>
          </p:cNvPr>
          <p:cNvSpPr txBox="1">
            <a:spLocks/>
          </p:cNvSpPr>
          <p:nvPr/>
        </p:nvSpPr>
        <p:spPr>
          <a:xfrm>
            <a:off x="6537610" y="1891553"/>
            <a:ext cx="5278072" cy="43006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274638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26511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2730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Rules of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Keep the fitness </a:t>
            </a:r>
            <a:r>
              <a:rPr lang="en-US" sz="1800" dirty="0" err="1"/>
              <a:t>centre</a:t>
            </a:r>
            <a:r>
              <a:rPr lang="en-US" sz="1800" dirty="0"/>
              <a:t> in order:</a:t>
            </a:r>
          </a:p>
          <a:p>
            <a:pPr marL="644525" lvl="1" indent="-285750"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Return dumbbells, weights and other materials to their original place after use;</a:t>
            </a:r>
          </a:p>
          <a:p>
            <a:pPr marL="644525" lvl="1" indent="-285750"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1800" dirty="0"/>
              <a:t>Do not drop dumbbells and weights on the floor;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Always use a towel to cover the equipment while training;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Clean and disinfect the equipment after each use;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Only one piece of equipment may be used at a time; this must be released after use;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Eating is not allowed in the fitness room;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Drinks are only permitted in sealed containers.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45271E-FC9F-4978-9119-0662BBA654B5}"/>
              </a:ext>
            </a:extLst>
          </p:cNvPr>
          <p:cNvSpPr/>
          <p:nvPr/>
        </p:nvSpPr>
        <p:spPr>
          <a:xfrm>
            <a:off x="9694990" y="690681"/>
            <a:ext cx="1710725" cy="588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3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English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85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AD838-5820-4BFC-B5C2-9B7F01D1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Fitness center rules</a:t>
            </a:r>
            <a:br>
              <a:rPr lang="en-US" dirty="0"/>
            </a:br>
            <a:endParaRPr lang="de-CH" dirty="0"/>
          </a:p>
        </p:txBody>
      </p:sp>
      <p:sp>
        <p:nvSpPr>
          <p:cNvPr id="6" name="Inhaltsplatzhalter 11">
            <a:extLst>
              <a:ext uri="{FF2B5EF4-FFF2-40B4-BE49-F238E27FC236}">
                <a16:creationId xmlns:a16="http://schemas.microsoft.com/office/drawing/2014/main" id="{CB0A9105-91EE-4FE2-9E34-2E4DBE33F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237" y="1864659"/>
            <a:ext cx="5278072" cy="4140000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</a:rPr>
              <a:t>Use of changing rooms</a:t>
            </a:r>
            <a:endParaRPr lang="en-US" sz="1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Dry off before leaving the wet area and heading to the changing room;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Shaving and hair dyeing are not allowed in the changing rooms;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Personal belongings must be removed from the changing rooms when leaving</a:t>
            </a:r>
            <a:r>
              <a:rPr lang="en-US" sz="1600" dirty="0"/>
              <a:t>.</a:t>
            </a:r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A27D9456-796E-4593-9A28-E10939FDB54C}"/>
              </a:ext>
            </a:extLst>
          </p:cNvPr>
          <p:cNvSpPr txBox="1">
            <a:spLocks/>
          </p:cNvSpPr>
          <p:nvPr/>
        </p:nvSpPr>
        <p:spPr>
          <a:xfrm>
            <a:off x="378897" y="1864659"/>
            <a:ext cx="5278072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274638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26511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2730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Safety and hygiene</a:t>
            </a:r>
            <a:endParaRPr lang="en-US" sz="1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Warm up before training and choose a level and load that matches with your fitness level;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Maintain proper technique and correct execution to avoid injuries – note the QR codes on the fitness equipment for guidance;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Ask others for help, especially with heavy weights;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Individuals with strong body odor should shower before training.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78D46CD-D027-4850-AEC7-72D6F8F42D20}"/>
              </a:ext>
            </a:extLst>
          </p:cNvPr>
          <p:cNvSpPr/>
          <p:nvPr/>
        </p:nvSpPr>
        <p:spPr>
          <a:xfrm>
            <a:off x="9694990" y="690681"/>
            <a:ext cx="1710725" cy="588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3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English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55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F9C32-9D9A-48FC-9135-F6C1E700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Fitness </a:t>
            </a:r>
            <a:r>
              <a:rPr lang="de-CH" b="1" dirty="0" err="1"/>
              <a:t>centre</a:t>
            </a:r>
            <a:br>
              <a:rPr lang="de-CH" dirty="0"/>
            </a:br>
            <a:r>
              <a:rPr lang="de-CH" dirty="0" err="1"/>
              <a:t>Important</a:t>
            </a:r>
            <a:r>
              <a:rPr lang="de-CH" dirty="0"/>
              <a:t> links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EB8DE6A3-3059-48D6-9880-AB8CC1329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36872"/>
              </p:ext>
            </p:extLst>
          </p:nvPr>
        </p:nvGraphicFramePr>
        <p:xfrm>
          <a:off x="1494788" y="1960299"/>
          <a:ext cx="9124520" cy="2963800"/>
        </p:xfrm>
        <a:graphic>
          <a:graphicData uri="http://schemas.openxmlformats.org/drawingml/2006/table">
            <a:tbl>
              <a:tblPr firstRow="1" bandRow="1">
                <a:tableStyleId>{CA20E951-F767-40FB-8981-BDCADE0C3650}</a:tableStyleId>
              </a:tblPr>
              <a:tblGrid>
                <a:gridCol w="2281130">
                  <a:extLst>
                    <a:ext uri="{9D8B030D-6E8A-4147-A177-3AD203B41FA5}">
                      <a16:colId xmlns:a16="http://schemas.microsoft.com/office/drawing/2014/main" val="77999036"/>
                    </a:ext>
                  </a:extLst>
                </a:gridCol>
                <a:gridCol w="2281130">
                  <a:extLst>
                    <a:ext uri="{9D8B030D-6E8A-4147-A177-3AD203B41FA5}">
                      <a16:colId xmlns:a16="http://schemas.microsoft.com/office/drawing/2014/main" val="2590089851"/>
                    </a:ext>
                  </a:extLst>
                </a:gridCol>
                <a:gridCol w="2281130">
                  <a:extLst>
                    <a:ext uri="{9D8B030D-6E8A-4147-A177-3AD203B41FA5}">
                      <a16:colId xmlns:a16="http://schemas.microsoft.com/office/drawing/2014/main" val="2320761142"/>
                    </a:ext>
                  </a:extLst>
                </a:gridCol>
                <a:gridCol w="2281130">
                  <a:extLst>
                    <a:ext uri="{9D8B030D-6E8A-4147-A177-3AD203B41FA5}">
                      <a16:colId xmlns:a16="http://schemas.microsoft.com/office/drawing/2014/main" val="3427457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5693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Sports training in the</a:t>
                      </a:r>
                    </a:p>
                    <a:p>
                      <a:r>
                        <a:rPr lang="en-US" sz="1200" b="0" dirty="0"/>
                        <a:t>Swiss Armed Forces</a:t>
                      </a:r>
                    </a:p>
                    <a:p>
                      <a:endParaRPr lang="de-CH" sz="1200" b="0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0" dirty="0"/>
                        <a:t>Ready – fit </a:t>
                      </a:r>
                      <a:r>
                        <a:rPr lang="de-CH" sz="1200" b="0" dirty="0" err="1"/>
                        <a:t>for</a:t>
                      </a:r>
                      <a:r>
                        <a:rPr lang="de-CH" sz="1200" b="0" dirty="0"/>
                        <a:t> #teamarmee</a:t>
                      </a:r>
                    </a:p>
                    <a:p>
                      <a:r>
                        <a:rPr lang="de-CH" sz="1200" b="0" dirty="0"/>
                        <a:t>Apple Store</a:t>
                      </a:r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CH" sz="1200" b="0" dirty="0"/>
                        <a:t>Ready – fit </a:t>
                      </a:r>
                      <a:r>
                        <a:rPr lang="de-CH" sz="1200" b="0" dirty="0" err="1"/>
                        <a:t>for</a:t>
                      </a:r>
                      <a:r>
                        <a:rPr lang="de-CH" sz="1200" b="0" dirty="0"/>
                        <a:t> #teamarmee</a:t>
                      </a:r>
                    </a:p>
                    <a:p>
                      <a:r>
                        <a:rPr lang="de-CH" sz="1200" b="0" dirty="0"/>
                        <a:t>Google Play</a:t>
                      </a:r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0" dirty="0" err="1"/>
                        <a:t>Technogym</a:t>
                      </a:r>
                      <a:r>
                        <a:rPr lang="de-CH" sz="1200" b="0" dirty="0"/>
                        <a:t> APP</a:t>
                      </a:r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140249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DEA5CFFC-CBFB-49FB-8891-81356880E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670" y="2276873"/>
            <a:ext cx="1567061" cy="156980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DB48D38-ADB3-4053-9885-1701D4C1D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876" y="2276872"/>
            <a:ext cx="1567061" cy="156706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29613F5-D20B-4A1B-926F-B3AA9997B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082" y="2276872"/>
            <a:ext cx="1567061" cy="156706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134A9F-7158-4BE5-819B-A44CA1C8C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8288" y="2276872"/>
            <a:ext cx="1567061" cy="156706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C4145E4-6E52-454F-9932-E1FD371982E7}"/>
              </a:ext>
            </a:extLst>
          </p:cNvPr>
          <p:cNvSpPr/>
          <p:nvPr/>
        </p:nvSpPr>
        <p:spPr>
          <a:xfrm>
            <a:off x="9694990" y="690681"/>
            <a:ext cx="1710725" cy="588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3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English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E6F5E6D-47E6-41AB-AFA7-17A06C1CC9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9200" y="4773234"/>
            <a:ext cx="2160000" cy="1379155"/>
          </a:xfrm>
          <a:prstGeom prst="rect">
            <a:avLst/>
          </a:prstGeom>
        </p:spPr>
      </p:pic>
      <p:pic>
        <p:nvPicPr>
          <p:cNvPr id="15" name="Inhaltsplatzhalter 3">
            <a:extLst>
              <a:ext uri="{FF2B5EF4-FFF2-40B4-BE49-F238E27FC236}">
                <a16:creationId xmlns:a16="http://schemas.microsoft.com/office/drawing/2014/main" id="{40EB6B07-2784-42D6-AD3F-86CA636B1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06" y="5308704"/>
            <a:ext cx="2160000" cy="1348164"/>
          </a:xfrm>
        </p:spPr>
      </p:pic>
      <p:pic>
        <p:nvPicPr>
          <p:cNvPr id="17" name="Picture 2" descr="App store Google Play Apple, apple, text, logo png | PNGEgg">
            <a:extLst>
              <a:ext uri="{FF2B5EF4-FFF2-40B4-BE49-F238E27FC236}">
                <a16:creationId xmlns:a16="http://schemas.microsoft.com/office/drawing/2014/main" id="{4DB363BE-3AD3-4C28-9ADC-E813A4786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57412" r="5480" b="9680"/>
          <a:stretch/>
        </p:blipFill>
        <p:spPr bwMode="auto">
          <a:xfrm>
            <a:off x="3843406" y="4773234"/>
            <a:ext cx="2160000" cy="5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pp store Google Play Apple, apple, text, logo png | PNGEgg">
            <a:extLst>
              <a:ext uri="{FF2B5EF4-FFF2-40B4-BE49-F238E27FC236}">
                <a16:creationId xmlns:a16="http://schemas.microsoft.com/office/drawing/2014/main" id="{92D7A1E1-602E-4DD3-9996-AC9D36E7F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9680" r="5480" b="57412"/>
          <a:stretch/>
        </p:blipFill>
        <p:spPr bwMode="auto">
          <a:xfrm>
            <a:off x="6131804" y="4773233"/>
            <a:ext cx="2160000" cy="5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nhaltsplatzhalter 3">
            <a:extLst>
              <a:ext uri="{FF2B5EF4-FFF2-40B4-BE49-F238E27FC236}">
                <a16:creationId xmlns:a16="http://schemas.microsoft.com/office/drawing/2014/main" id="{A84B7CB1-F51E-4364-A99F-C558146C8A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04" y="5305444"/>
            <a:ext cx="2160000" cy="1348164"/>
          </a:xfrm>
          <a:prstGeom prst="rect">
            <a:avLst/>
          </a:prstGeom>
        </p:spPr>
      </p:pic>
      <p:pic>
        <p:nvPicPr>
          <p:cNvPr id="20" name="Picture 10" descr="Technogym packs all your fitness goals in one app | WIRED Middle East">
            <a:extLst>
              <a:ext uri="{FF2B5EF4-FFF2-40B4-BE49-F238E27FC236}">
                <a16:creationId xmlns:a16="http://schemas.microsoft.com/office/drawing/2014/main" id="{AB1D0F86-9441-4A93-BB8C-C0862C58C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14301" r="11489" b="17451"/>
          <a:stretch/>
        </p:blipFill>
        <p:spPr bwMode="auto">
          <a:xfrm>
            <a:off x="8387658" y="5249608"/>
            <a:ext cx="216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B52B9A9-A5DD-48B4-9E17-B4719F95C5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67" r="1567"/>
          <a:stretch/>
        </p:blipFill>
        <p:spPr>
          <a:xfrm>
            <a:off x="8396803" y="4701137"/>
            <a:ext cx="2160000" cy="676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94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AD838-5820-4BFC-B5C2-9B7F01D1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Regeln Fitnessraum</a:t>
            </a:r>
            <a:br>
              <a:rPr lang="de-CH" dirty="0"/>
            </a:br>
            <a:endParaRPr lang="de-CH" dirty="0"/>
          </a:p>
        </p:txBody>
      </p:sp>
      <p:sp>
        <p:nvSpPr>
          <p:cNvPr id="6" name="Inhaltsplatzhalter 11">
            <a:extLst>
              <a:ext uri="{FF2B5EF4-FFF2-40B4-BE49-F238E27FC236}">
                <a16:creationId xmlns:a16="http://schemas.microsoft.com/office/drawing/2014/main" id="{CB0A9105-91EE-4FE2-9E34-2E4DBE33F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237" y="1864659"/>
            <a:ext cx="5278072" cy="4140000"/>
          </a:xfrm>
        </p:spPr>
        <p:txBody>
          <a:bodyPr/>
          <a:lstStyle/>
          <a:p>
            <a:r>
              <a:rPr lang="de-CH" sz="1800" b="1" dirty="0">
                <a:solidFill>
                  <a:srgbClr val="0070C0"/>
                </a:solidFill>
              </a:rPr>
              <a:t>Nutzung Garderoben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Abtrocknen vor dem Verlassen des Nassbereichs in Richtung Umkleideraum;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Körperrasur und Haarfärben sind in den Umkleideräumen nicht gestattet;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Entnahme der persönlichen Ausrüstung aus den Umkleideräumen beim Verlassen.</a:t>
            </a:r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A27D9456-796E-4593-9A28-E10939FDB54C}"/>
              </a:ext>
            </a:extLst>
          </p:cNvPr>
          <p:cNvSpPr txBox="1">
            <a:spLocks/>
          </p:cNvSpPr>
          <p:nvPr/>
        </p:nvSpPr>
        <p:spPr>
          <a:xfrm>
            <a:off x="378897" y="1864659"/>
            <a:ext cx="5278072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274638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26511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2730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rgbClr val="0070C0"/>
                </a:solidFill>
              </a:rPr>
              <a:t>Sicherheit und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/>
              <a:t>Wärmen Sie sich vor dem Training auf und wählen Sie eine Belastung, die Ihrem Niveau entspricht;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/>
              <a:t>Achten Sie auf eine gute Technik und korrekte Ausführung, um Verletzungen zu vermeiden – Beachten Sie die QR-Codes auf den Fitnessgeräten;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/>
              <a:t>Andere um Hilfe bitten, insbesondere bei hohen Belastungen;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/>
              <a:t>Personen mit starkem Körpergeruch sollten sich vor dem Training duschen.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4AAE1EE-E534-4C55-8E51-826463F38D9B}"/>
              </a:ext>
            </a:extLst>
          </p:cNvPr>
          <p:cNvSpPr/>
          <p:nvPr/>
        </p:nvSpPr>
        <p:spPr>
          <a:xfrm>
            <a:off x="9622854" y="690681"/>
            <a:ext cx="1854996" cy="588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3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E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Deutsch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29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F9C32-9D9A-48FC-9135-F6C1E700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Fitnessraum</a:t>
            </a:r>
            <a:br>
              <a:rPr lang="de-CH" dirty="0"/>
            </a:br>
            <a:r>
              <a:rPr lang="de-CH" b="0" dirty="0"/>
              <a:t>Wichtige Links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EB8DE6A3-3059-48D6-9880-AB8CC1329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77720"/>
              </p:ext>
            </p:extLst>
          </p:nvPr>
        </p:nvGraphicFramePr>
        <p:xfrm>
          <a:off x="1533740" y="1947100"/>
          <a:ext cx="9124520" cy="2963800"/>
        </p:xfrm>
        <a:graphic>
          <a:graphicData uri="http://schemas.openxmlformats.org/drawingml/2006/table">
            <a:tbl>
              <a:tblPr firstRow="1" bandRow="1">
                <a:tableStyleId>{CA20E951-F767-40FB-8981-BDCADE0C3650}</a:tableStyleId>
              </a:tblPr>
              <a:tblGrid>
                <a:gridCol w="2281130">
                  <a:extLst>
                    <a:ext uri="{9D8B030D-6E8A-4147-A177-3AD203B41FA5}">
                      <a16:colId xmlns:a16="http://schemas.microsoft.com/office/drawing/2014/main" val="77999036"/>
                    </a:ext>
                  </a:extLst>
                </a:gridCol>
                <a:gridCol w="2281130">
                  <a:extLst>
                    <a:ext uri="{9D8B030D-6E8A-4147-A177-3AD203B41FA5}">
                      <a16:colId xmlns:a16="http://schemas.microsoft.com/office/drawing/2014/main" val="2590089851"/>
                    </a:ext>
                  </a:extLst>
                </a:gridCol>
                <a:gridCol w="2281130">
                  <a:extLst>
                    <a:ext uri="{9D8B030D-6E8A-4147-A177-3AD203B41FA5}">
                      <a16:colId xmlns:a16="http://schemas.microsoft.com/office/drawing/2014/main" val="2320761142"/>
                    </a:ext>
                  </a:extLst>
                </a:gridCol>
                <a:gridCol w="2281130">
                  <a:extLst>
                    <a:ext uri="{9D8B030D-6E8A-4147-A177-3AD203B41FA5}">
                      <a16:colId xmlns:a16="http://schemas.microsoft.com/office/drawing/2014/main" val="3427457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5693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/>
                        <a:t>Sportausbildung in der Schweizer Armee</a:t>
                      </a:r>
                    </a:p>
                    <a:p>
                      <a:endParaRPr lang="de-CH" sz="1200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/>
                        <a:t>Ready – fit </a:t>
                      </a:r>
                      <a:r>
                        <a:rPr lang="de-CH" sz="1200" dirty="0" err="1"/>
                        <a:t>for</a:t>
                      </a:r>
                      <a:r>
                        <a:rPr lang="de-CH" sz="1200" dirty="0"/>
                        <a:t> #teamarmee</a:t>
                      </a:r>
                    </a:p>
                    <a:p>
                      <a:r>
                        <a:rPr lang="de-CH" sz="1200" dirty="0"/>
                        <a:t>Apple Store</a:t>
                      </a:r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CH" sz="1200" dirty="0"/>
                        <a:t>Ready – fit </a:t>
                      </a:r>
                      <a:r>
                        <a:rPr lang="de-CH" sz="1200" dirty="0" err="1"/>
                        <a:t>for</a:t>
                      </a:r>
                      <a:r>
                        <a:rPr lang="de-CH" sz="1200" dirty="0"/>
                        <a:t> #teamarmee</a:t>
                      </a:r>
                    </a:p>
                    <a:p>
                      <a:r>
                        <a:rPr lang="de-CH" sz="1200" dirty="0"/>
                        <a:t>Google Play</a:t>
                      </a:r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 err="1"/>
                        <a:t>Technogym</a:t>
                      </a:r>
                      <a:r>
                        <a:rPr lang="de-CH" sz="1200" dirty="0"/>
                        <a:t> APP</a:t>
                      </a:r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140249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DEA5CFFC-CBFB-49FB-8891-81356880E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622" y="2263674"/>
            <a:ext cx="1567061" cy="156980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DB48D38-ADB3-4053-9885-1701D4C1D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828" y="2263673"/>
            <a:ext cx="1567061" cy="156706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29613F5-D20B-4A1B-926F-B3AA9997B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034" y="2263673"/>
            <a:ext cx="1567061" cy="156706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134A9F-7158-4BE5-819B-A44CA1C8C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240" y="2263673"/>
            <a:ext cx="1567061" cy="156706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63123CB-7F70-44A5-8B42-B68485D9D09F}"/>
              </a:ext>
            </a:extLst>
          </p:cNvPr>
          <p:cNvSpPr/>
          <p:nvPr/>
        </p:nvSpPr>
        <p:spPr>
          <a:xfrm>
            <a:off x="9622854" y="690681"/>
            <a:ext cx="1854996" cy="588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3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EC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Deutsch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F3F0289-C4EE-4674-8204-E8313244B3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152" y="4760035"/>
            <a:ext cx="2160000" cy="1379155"/>
          </a:xfrm>
          <a:prstGeom prst="rect">
            <a:avLst/>
          </a:prstGeom>
        </p:spPr>
      </p:pic>
      <p:pic>
        <p:nvPicPr>
          <p:cNvPr id="15" name="Inhaltsplatzhalter 3">
            <a:extLst>
              <a:ext uri="{FF2B5EF4-FFF2-40B4-BE49-F238E27FC236}">
                <a16:creationId xmlns:a16="http://schemas.microsoft.com/office/drawing/2014/main" id="{C5748A1D-C37C-46FD-93B6-43B7509D3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58" y="5295505"/>
            <a:ext cx="2160000" cy="1348164"/>
          </a:xfrm>
        </p:spPr>
      </p:pic>
      <p:pic>
        <p:nvPicPr>
          <p:cNvPr id="17" name="Picture 2" descr="App store Google Play Apple, apple, text, logo png | PNGEgg">
            <a:extLst>
              <a:ext uri="{FF2B5EF4-FFF2-40B4-BE49-F238E27FC236}">
                <a16:creationId xmlns:a16="http://schemas.microsoft.com/office/drawing/2014/main" id="{C3D4A848-318C-47DC-87DA-AED899C1B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57412" r="5480" b="9680"/>
          <a:stretch/>
        </p:blipFill>
        <p:spPr bwMode="auto">
          <a:xfrm>
            <a:off x="3882358" y="4760035"/>
            <a:ext cx="2160000" cy="5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pp store Google Play Apple, apple, text, logo png | PNGEgg">
            <a:extLst>
              <a:ext uri="{FF2B5EF4-FFF2-40B4-BE49-F238E27FC236}">
                <a16:creationId xmlns:a16="http://schemas.microsoft.com/office/drawing/2014/main" id="{D9864240-D7AF-418C-87C7-A680FCAAE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9680" r="5480" b="57412"/>
          <a:stretch/>
        </p:blipFill>
        <p:spPr bwMode="auto">
          <a:xfrm>
            <a:off x="6170756" y="4760034"/>
            <a:ext cx="2160000" cy="5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nhaltsplatzhalter 3">
            <a:extLst>
              <a:ext uri="{FF2B5EF4-FFF2-40B4-BE49-F238E27FC236}">
                <a16:creationId xmlns:a16="http://schemas.microsoft.com/office/drawing/2014/main" id="{6BBBC126-1F27-4EC8-8C26-A8F3AD97CB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56" y="5292245"/>
            <a:ext cx="2160000" cy="1348164"/>
          </a:xfrm>
          <a:prstGeom prst="rect">
            <a:avLst/>
          </a:prstGeom>
        </p:spPr>
      </p:pic>
      <p:pic>
        <p:nvPicPr>
          <p:cNvPr id="20" name="Picture 10" descr="Technogym packs all your fitness goals in one app | WIRED Middle East">
            <a:extLst>
              <a:ext uri="{FF2B5EF4-FFF2-40B4-BE49-F238E27FC236}">
                <a16:creationId xmlns:a16="http://schemas.microsoft.com/office/drawing/2014/main" id="{FD2BD976-4023-407D-9CDB-95A736F8C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14301" r="11489" b="17451"/>
          <a:stretch/>
        </p:blipFill>
        <p:spPr bwMode="auto">
          <a:xfrm>
            <a:off x="8426610" y="5236409"/>
            <a:ext cx="216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EB305D6-2186-4829-9DE6-6FDC9B0B0AF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67" r="1567"/>
          <a:stretch/>
        </p:blipFill>
        <p:spPr>
          <a:xfrm>
            <a:off x="8435755" y="4687938"/>
            <a:ext cx="2160000" cy="676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68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C3564-6DB4-40A6-B3E2-9CA551F7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Règles de la salle de fitness</a:t>
            </a:r>
            <a:br>
              <a:rPr lang="fr-FR" dirty="0"/>
            </a:br>
            <a:endParaRPr lang="de-CH" b="0" dirty="0"/>
          </a:p>
        </p:txBody>
      </p:sp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862077A6-4259-4EC0-873F-60A80A4A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18" y="1628529"/>
            <a:ext cx="5278072" cy="4657023"/>
          </a:xfrm>
        </p:spPr>
        <p:txBody>
          <a:bodyPr/>
          <a:lstStyle/>
          <a:p>
            <a:r>
              <a:rPr lang="fr-FR" sz="1800" b="1" dirty="0">
                <a:solidFill>
                  <a:srgbClr val="0070C0"/>
                </a:solidFill>
              </a:rPr>
              <a:t>Règles générales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La salle de fitness ne peut être utilisée qu'avec des vêtements de sport et des chaussures de sport propres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L’entraînement torse nu, les chaussures de loisirs ou de ville ne sont pas autorisés;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Les téléphones portables ne peuvent être utilisés qu'en mode silencieux ou en mode vibreur;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La musique est autorisée avec des écouteurs personnels - à l'exception des séances d'entraînement communes qui nécessitent une réservation de salle;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Il est interdit de laisser son équipement d'entraînement personnel dans l'installation de fitness;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Il est interdit de déplacer ou d'enlever les appareils et équipements.</a:t>
            </a:r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B2764B43-487A-4DA3-AD99-D6FE8C32767A}"/>
              </a:ext>
            </a:extLst>
          </p:cNvPr>
          <p:cNvSpPr txBox="1">
            <a:spLocks/>
          </p:cNvSpPr>
          <p:nvPr/>
        </p:nvSpPr>
        <p:spPr>
          <a:xfrm>
            <a:off x="6537610" y="1680416"/>
            <a:ext cx="5278072" cy="43006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274638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26511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2730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0070C0"/>
                </a:solidFill>
              </a:rPr>
              <a:t>Règles de comportement</a:t>
            </a:r>
            <a:endParaRPr lang="fr-FR" sz="1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Maintenir la salle de fitness en ordre:</a:t>
            </a:r>
          </a:p>
          <a:p>
            <a:pPr marL="644525" lvl="1" indent="-285750"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fr-FR" sz="1800" dirty="0"/>
              <a:t>Rangez les haltères, poids et autres accessoires à leur place après utilisation;</a:t>
            </a:r>
          </a:p>
          <a:p>
            <a:pPr marL="644525" lvl="1" indent="-285750"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fr-FR" sz="1800" dirty="0"/>
              <a:t>Ne laissez pas tomber les haltères et les poids sur le sol de la salle;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Utilisez toujours une serviette pour couvrir les appareils pendant l'entraînement;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Nettoyez et désinfectez les appareils après chaque utilisation;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N'utilisez qu'un seul appareil à la fois et libérez-le après utilisation;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Il est interdit de manger dans la salle de fitness;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Les boissons ne sont autorisées que dans des contenants pouvant être fermés.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FF88001-6130-4C8D-B148-7A2EA5CE477A}"/>
              </a:ext>
            </a:extLst>
          </p:cNvPr>
          <p:cNvSpPr/>
          <p:nvPr/>
        </p:nvSpPr>
        <p:spPr>
          <a:xfrm>
            <a:off x="9577169" y="690681"/>
            <a:ext cx="1946367" cy="588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3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D15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Français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97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AD838-5820-4BFC-B5C2-9B7F01D1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Règles de la salle de fitness</a:t>
            </a:r>
            <a:br>
              <a:rPr lang="fr-FR" dirty="0"/>
            </a:br>
            <a:endParaRPr lang="de-CH" dirty="0"/>
          </a:p>
        </p:txBody>
      </p:sp>
      <p:sp>
        <p:nvSpPr>
          <p:cNvPr id="6" name="Inhaltsplatzhalter 11">
            <a:extLst>
              <a:ext uri="{FF2B5EF4-FFF2-40B4-BE49-F238E27FC236}">
                <a16:creationId xmlns:a16="http://schemas.microsoft.com/office/drawing/2014/main" id="{CB0A9105-91EE-4FE2-9E34-2E4DBE33F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234" y="1832115"/>
            <a:ext cx="5278072" cy="4140000"/>
          </a:xfrm>
        </p:spPr>
        <p:txBody>
          <a:bodyPr/>
          <a:lstStyle/>
          <a:p>
            <a:r>
              <a:rPr lang="fr-FR" sz="1800" b="1" dirty="0">
                <a:solidFill>
                  <a:srgbClr val="0070C0"/>
                </a:solidFill>
              </a:rPr>
              <a:t>Utilisation des vestiaires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Essuyez-vous avant de quitter la zone de douche en direction des vestiaires;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 rasage du corps et la teinture des cheveux ne sont pas autorisés dans les vestiaires;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Emportez votre équipement personnel en quittant les vestiaires.</a:t>
            </a:r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A27D9456-796E-4593-9A28-E10939FDB54C}"/>
              </a:ext>
            </a:extLst>
          </p:cNvPr>
          <p:cNvSpPr txBox="1">
            <a:spLocks/>
          </p:cNvSpPr>
          <p:nvPr/>
        </p:nvSpPr>
        <p:spPr>
          <a:xfrm>
            <a:off x="378897" y="1760739"/>
            <a:ext cx="5278072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274638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26511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2730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rgbClr val="0070C0"/>
                </a:solidFill>
              </a:rPr>
              <a:t>Sécurité et hygiène</a:t>
            </a:r>
            <a:endParaRPr lang="fr-FR" sz="1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Échauffez-vous avant l'entraînement et choisissez une charge adaptée à votre niveau;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Veillez à une bonne technique et à une exécution correcte afin d'éviter les blessures;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Regardez les codes QR sur les appareils de fitness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Demandez de l'aide aux autres utilisateurs, en particulier pour les charges élevées;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Les personnes ayant une forte odeur corporelle sont priées de prendre une douche avant l'entraînement.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7DF3361-7950-4759-8D56-A3C58EF65027}"/>
              </a:ext>
            </a:extLst>
          </p:cNvPr>
          <p:cNvSpPr/>
          <p:nvPr/>
        </p:nvSpPr>
        <p:spPr>
          <a:xfrm>
            <a:off x="9577169" y="690681"/>
            <a:ext cx="1946367" cy="588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3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D15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Français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58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F9C32-9D9A-48FC-9135-F6C1E700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Salle de fitness</a:t>
            </a:r>
            <a:br>
              <a:rPr lang="fr-FR" dirty="0"/>
            </a:br>
            <a:r>
              <a:rPr lang="fr-FR" b="0" dirty="0"/>
              <a:t>Liens importants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EB8DE6A3-3059-48D6-9880-AB8CC1329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70859"/>
              </p:ext>
            </p:extLst>
          </p:nvPr>
        </p:nvGraphicFramePr>
        <p:xfrm>
          <a:off x="1487488" y="1947100"/>
          <a:ext cx="9124520" cy="2963800"/>
        </p:xfrm>
        <a:graphic>
          <a:graphicData uri="http://schemas.openxmlformats.org/drawingml/2006/table">
            <a:tbl>
              <a:tblPr firstRow="1" bandRow="1">
                <a:tableStyleId>{CA20E951-F767-40FB-8981-BDCADE0C3650}</a:tableStyleId>
              </a:tblPr>
              <a:tblGrid>
                <a:gridCol w="2281130">
                  <a:extLst>
                    <a:ext uri="{9D8B030D-6E8A-4147-A177-3AD203B41FA5}">
                      <a16:colId xmlns:a16="http://schemas.microsoft.com/office/drawing/2014/main" val="77999036"/>
                    </a:ext>
                  </a:extLst>
                </a:gridCol>
                <a:gridCol w="2281130">
                  <a:extLst>
                    <a:ext uri="{9D8B030D-6E8A-4147-A177-3AD203B41FA5}">
                      <a16:colId xmlns:a16="http://schemas.microsoft.com/office/drawing/2014/main" val="2590089851"/>
                    </a:ext>
                  </a:extLst>
                </a:gridCol>
                <a:gridCol w="2281130">
                  <a:extLst>
                    <a:ext uri="{9D8B030D-6E8A-4147-A177-3AD203B41FA5}">
                      <a16:colId xmlns:a16="http://schemas.microsoft.com/office/drawing/2014/main" val="2320761142"/>
                    </a:ext>
                  </a:extLst>
                </a:gridCol>
                <a:gridCol w="2281130">
                  <a:extLst>
                    <a:ext uri="{9D8B030D-6E8A-4147-A177-3AD203B41FA5}">
                      <a16:colId xmlns:a16="http://schemas.microsoft.com/office/drawing/2014/main" val="3427457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5693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0" dirty="0"/>
                        <a:t>Formation sportive dans l'Armée suisse</a:t>
                      </a:r>
                    </a:p>
                    <a:p>
                      <a:endParaRPr lang="de-CH" sz="1200" b="0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0" dirty="0"/>
                        <a:t>Ready – fit </a:t>
                      </a:r>
                      <a:r>
                        <a:rPr lang="de-CH" sz="1200" b="0" dirty="0" err="1"/>
                        <a:t>for</a:t>
                      </a:r>
                      <a:r>
                        <a:rPr lang="de-CH" sz="1200" b="0" dirty="0"/>
                        <a:t> #teamarmee</a:t>
                      </a:r>
                    </a:p>
                    <a:p>
                      <a:r>
                        <a:rPr lang="de-CH" sz="1200" b="0" dirty="0"/>
                        <a:t>Apple Store</a:t>
                      </a:r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CH" sz="1200" b="0" dirty="0"/>
                        <a:t>Ready – fit </a:t>
                      </a:r>
                      <a:r>
                        <a:rPr lang="de-CH" sz="1200" b="0" dirty="0" err="1"/>
                        <a:t>for</a:t>
                      </a:r>
                      <a:r>
                        <a:rPr lang="de-CH" sz="1200" b="0" dirty="0"/>
                        <a:t> #teamarmee</a:t>
                      </a:r>
                    </a:p>
                    <a:p>
                      <a:r>
                        <a:rPr lang="de-CH" sz="1200" b="0" dirty="0"/>
                        <a:t>Google Play</a:t>
                      </a:r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0" dirty="0" err="1"/>
                        <a:t>Technogym</a:t>
                      </a:r>
                      <a:r>
                        <a:rPr lang="de-CH" sz="1200" b="0" dirty="0"/>
                        <a:t> APP</a:t>
                      </a:r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140249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DEA5CFFC-CBFB-49FB-8891-81356880E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370" y="2263674"/>
            <a:ext cx="1567061" cy="156980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DB48D38-ADB3-4053-9885-1701D4C1D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576" y="2263673"/>
            <a:ext cx="1567061" cy="156706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29613F5-D20B-4A1B-926F-B3AA9997B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6782" y="2263673"/>
            <a:ext cx="1567061" cy="156706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134A9F-7158-4BE5-819B-A44CA1C8C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0988" y="2263673"/>
            <a:ext cx="1567061" cy="156706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D3C5768-1566-40E0-94D1-DFFC92A1ADC3}"/>
              </a:ext>
            </a:extLst>
          </p:cNvPr>
          <p:cNvSpPr/>
          <p:nvPr/>
        </p:nvSpPr>
        <p:spPr>
          <a:xfrm>
            <a:off x="9577169" y="690681"/>
            <a:ext cx="1946367" cy="588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3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D15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Français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BE10BE4-8836-4CA6-88EE-A763B6521B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1900" y="4760035"/>
            <a:ext cx="2160000" cy="1379155"/>
          </a:xfrm>
          <a:prstGeom prst="rect">
            <a:avLst/>
          </a:prstGeom>
        </p:spPr>
      </p:pic>
      <p:pic>
        <p:nvPicPr>
          <p:cNvPr id="15" name="Inhaltsplatzhalter 3">
            <a:extLst>
              <a:ext uri="{FF2B5EF4-FFF2-40B4-BE49-F238E27FC236}">
                <a16:creationId xmlns:a16="http://schemas.microsoft.com/office/drawing/2014/main" id="{BF463A0C-CD48-4229-BFDC-02C44F75C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06" y="5295505"/>
            <a:ext cx="2160000" cy="1348164"/>
          </a:xfrm>
        </p:spPr>
      </p:pic>
      <p:pic>
        <p:nvPicPr>
          <p:cNvPr id="17" name="Picture 2" descr="App store Google Play Apple, apple, text, logo png | PNGEgg">
            <a:extLst>
              <a:ext uri="{FF2B5EF4-FFF2-40B4-BE49-F238E27FC236}">
                <a16:creationId xmlns:a16="http://schemas.microsoft.com/office/drawing/2014/main" id="{4787B040-8F70-43BE-BD10-C556F8E60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57412" r="5480" b="9680"/>
          <a:stretch/>
        </p:blipFill>
        <p:spPr bwMode="auto">
          <a:xfrm>
            <a:off x="3836106" y="4760035"/>
            <a:ext cx="2160000" cy="5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pp store Google Play Apple, apple, text, logo png | PNGEgg">
            <a:extLst>
              <a:ext uri="{FF2B5EF4-FFF2-40B4-BE49-F238E27FC236}">
                <a16:creationId xmlns:a16="http://schemas.microsoft.com/office/drawing/2014/main" id="{FA613B33-69E1-46E0-9F9F-660D053E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9680" r="5480" b="57412"/>
          <a:stretch/>
        </p:blipFill>
        <p:spPr bwMode="auto">
          <a:xfrm>
            <a:off x="6124504" y="4760034"/>
            <a:ext cx="2160000" cy="5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nhaltsplatzhalter 3">
            <a:extLst>
              <a:ext uri="{FF2B5EF4-FFF2-40B4-BE49-F238E27FC236}">
                <a16:creationId xmlns:a16="http://schemas.microsoft.com/office/drawing/2014/main" id="{992AE44C-50C8-43B6-B41E-968A9F1D03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04" y="5292245"/>
            <a:ext cx="2160000" cy="1348164"/>
          </a:xfrm>
          <a:prstGeom prst="rect">
            <a:avLst/>
          </a:prstGeom>
        </p:spPr>
      </p:pic>
      <p:pic>
        <p:nvPicPr>
          <p:cNvPr id="20" name="Picture 10" descr="Technogym packs all your fitness goals in one app | WIRED Middle East">
            <a:extLst>
              <a:ext uri="{FF2B5EF4-FFF2-40B4-BE49-F238E27FC236}">
                <a16:creationId xmlns:a16="http://schemas.microsoft.com/office/drawing/2014/main" id="{D54E32B8-0F90-4C14-B3C6-8EACBF12D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14301" r="11489" b="17451"/>
          <a:stretch/>
        </p:blipFill>
        <p:spPr bwMode="auto">
          <a:xfrm>
            <a:off x="8380358" y="5236409"/>
            <a:ext cx="216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B3B0D4A-768A-4C19-9B01-0C6FC646D25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67" r="1567"/>
          <a:stretch/>
        </p:blipFill>
        <p:spPr>
          <a:xfrm>
            <a:off x="8389503" y="4687938"/>
            <a:ext cx="2160000" cy="676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13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C3564-6DB4-40A6-B3E2-9CA551F7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Regole della sala fitness</a:t>
            </a:r>
            <a:br>
              <a:rPr lang="it-IT" dirty="0"/>
            </a:br>
            <a:endParaRPr lang="de-CH" b="0" dirty="0"/>
          </a:p>
        </p:txBody>
      </p:sp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862077A6-4259-4EC0-873F-60A80A4A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19" y="1891553"/>
            <a:ext cx="5278072" cy="4514248"/>
          </a:xfrm>
        </p:spPr>
        <p:txBody>
          <a:bodyPr/>
          <a:lstStyle/>
          <a:p>
            <a:r>
              <a:rPr lang="it-IT" sz="1800" b="1" dirty="0">
                <a:solidFill>
                  <a:srgbClr val="0070C0"/>
                </a:solidFill>
              </a:rPr>
              <a:t>Regole generali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La sala fitness può essere utilizzata solo con abbigliamento sportivo e scarpe da ginnastica pulite;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la parte superiore del corpo scoperta, l'uso di scarpe casual o da strada non sono consentiti;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i telefoni portatili possono essere utilizzati solo in modalità silenziosa o con vibrazione;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è consentito l’ascolto di musica solo con cuffie personali, fanno eccezione le sessioni di allenamento guidate, per le quali è necessaria la prenotazione della sala;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è vietato lasciare le proprie attrezzature di allenamento nel centro fitness;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è vietato spostare o rimuovere dispositivi e attrezzature.</a:t>
            </a:r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B2764B43-487A-4DA3-AD99-D6FE8C32767A}"/>
              </a:ext>
            </a:extLst>
          </p:cNvPr>
          <p:cNvSpPr txBox="1">
            <a:spLocks/>
          </p:cNvSpPr>
          <p:nvPr/>
        </p:nvSpPr>
        <p:spPr>
          <a:xfrm>
            <a:off x="6537610" y="1891553"/>
            <a:ext cx="5278072" cy="43006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274638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26511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2730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>
                <a:solidFill>
                  <a:srgbClr val="0070C0"/>
                </a:solidFill>
              </a:rPr>
              <a:t>Regole di comportamento</a:t>
            </a:r>
            <a:endParaRPr lang="it-IT" sz="1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Tenere in ordine la sala fitness:</a:t>
            </a:r>
          </a:p>
          <a:p>
            <a:pPr marL="644525" lvl="1" indent="-285750"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it-IT" sz="1800" dirty="0"/>
              <a:t>riporre manubri, pesi e altri materiali al loro posto dopo l'uso;</a:t>
            </a:r>
          </a:p>
          <a:p>
            <a:pPr marL="644525" lvl="1" indent="-285750"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it-IT" sz="1800" dirty="0"/>
              <a:t>non far cadere manubri e pesi sul pavimento della palestra;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utilizzare sempre un asciugamano per coprire le attrezzature durante l'allenamento;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pulire e igienizzare l'attrezzatura dopo ogni utilizzo;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utilizzare solo un attrezzo alla volta, </a:t>
            </a:r>
            <a:r>
              <a:rPr lang="it-IT" sz="1800" dirty="0">
                <a:solidFill>
                  <a:prstClr val="black"/>
                </a:solidFill>
              </a:rPr>
              <a:t>dopo l’uso l’attrezzo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 essere lasciato libero o riposto;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prstClr val="black"/>
                </a:solidFill>
              </a:rPr>
              <a:t>non è consentito mangiare nella sala fitness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</a:t>
            </a:r>
            <a:endParaRPr lang="it-IT" sz="1800" dirty="0"/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bevande devono essere conservate in contenitori sigillabili.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CAE280A-A757-4075-87A4-7DFE366C3E94}"/>
              </a:ext>
            </a:extLst>
          </p:cNvPr>
          <p:cNvSpPr/>
          <p:nvPr/>
        </p:nvSpPr>
        <p:spPr>
          <a:xfrm>
            <a:off x="9718233" y="690681"/>
            <a:ext cx="1664238" cy="588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3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de-DE" sz="33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taliano</a:t>
            </a:r>
            <a:endParaRPr lang="de-DE" sz="33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83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AD838-5820-4BFC-B5C2-9B7F01D1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Regole della sala fitness</a:t>
            </a:r>
            <a:br>
              <a:rPr lang="it-IT" dirty="0"/>
            </a:br>
            <a:endParaRPr lang="de-CH" dirty="0"/>
          </a:p>
        </p:txBody>
      </p:sp>
      <p:sp>
        <p:nvSpPr>
          <p:cNvPr id="6" name="Inhaltsplatzhalter 11">
            <a:extLst>
              <a:ext uri="{FF2B5EF4-FFF2-40B4-BE49-F238E27FC236}">
                <a16:creationId xmlns:a16="http://schemas.microsoft.com/office/drawing/2014/main" id="{CB0A9105-91EE-4FE2-9E34-2E4DBE33F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237" y="1864659"/>
            <a:ext cx="5278072" cy="4140000"/>
          </a:xfrm>
        </p:spPr>
        <p:txBody>
          <a:bodyPr/>
          <a:lstStyle/>
          <a:p>
            <a:r>
              <a:rPr lang="it-IT" sz="1800" b="1" dirty="0">
                <a:solidFill>
                  <a:srgbClr val="0070C0"/>
                </a:solidFill>
              </a:rPr>
              <a:t>Uso degli spogliatoi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Asciugarsi prima di lasciare l'area bagnata in direzione dello spogliatoio;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non è consentito radersi e colorare i capelli negli spogliatoi;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rimuovere l'equipaggiamento personale dagli spogliatoi al momento dell'uscita.</a:t>
            </a:r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A27D9456-796E-4593-9A28-E10939FDB54C}"/>
              </a:ext>
            </a:extLst>
          </p:cNvPr>
          <p:cNvSpPr txBox="1">
            <a:spLocks/>
          </p:cNvSpPr>
          <p:nvPr/>
        </p:nvSpPr>
        <p:spPr>
          <a:xfrm>
            <a:off x="378897" y="1864659"/>
            <a:ext cx="5278072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274638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26511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-2730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 err="1">
                <a:solidFill>
                  <a:srgbClr val="0070C0"/>
                </a:solidFill>
              </a:rPr>
              <a:t>Sicurezza</a:t>
            </a:r>
            <a:r>
              <a:rPr lang="de-CH" sz="1800" b="1" dirty="0">
                <a:solidFill>
                  <a:srgbClr val="0070C0"/>
                </a:solidFill>
              </a:rPr>
              <a:t> e </a:t>
            </a:r>
            <a:r>
              <a:rPr lang="de-CH" sz="1800" b="1" dirty="0" err="1">
                <a:solidFill>
                  <a:srgbClr val="0070C0"/>
                </a:solidFill>
              </a:rPr>
              <a:t>igiene</a:t>
            </a:r>
            <a:endParaRPr lang="de-CH" sz="1800" dirty="0">
              <a:solidFill>
                <a:srgbClr val="0070C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Riscaldarsi prima di allenarsi e scegliere un carico adatto al proprio livello;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prestare attenzione ad una buona tecnica e ad un'esecuzione corretta degli esercizi per evitare infortuni - </a:t>
            </a:r>
            <a:r>
              <a:rPr lang="it-IT" sz="1800" dirty="0">
                <a:solidFill>
                  <a:prstClr val="black"/>
                </a:solidFill>
                <a:latin typeface="Arial" panose="020B0604020202020204"/>
              </a:rPr>
              <a:t>osservare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codici QR sulle attrezzature per il fitness;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chiedere aiuto ad altri, soprattutto quando si sollevano pesi elevati;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persone con una forte traspirazione corporea dovrebbero fare la doccia prima di allenarsi.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B48419E-6248-4455-AC8C-2E00C510E26E}"/>
              </a:ext>
            </a:extLst>
          </p:cNvPr>
          <p:cNvSpPr/>
          <p:nvPr/>
        </p:nvSpPr>
        <p:spPr>
          <a:xfrm>
            <a:off x="9718233" y="690681"/>
            <a:ext cx="1664238" cy="588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3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de-DE" sz="33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taliano</a:t>
            </a:r>
            <a:endParaRPr lang="de-DE" sz="33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59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F9C32-9D9A-48FC-9135-F6C1E700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Sala </a:t>
            </a:r>
            <a:r>
              <a:rPr lang="de-CH" b="1" dirty="0" err="1"/>
              <a:t>fitness</a:t>
            </a:r>
            <a:br>
              <a:rPr lang="de-CH" dirty="0"/>
            </a:br>
            <a:r>
              <a:rPr lang="de-CH" b="0" dirty="0" err="1"/>
              <a:t>Collegamenti</a:t>
            </a:r>
            <a:r>
              <a:rPr lang="de-CH" b="0" dirty="0"/>
              <a:t> </a:t>
            </a:r>
            <a:r>
              <a:rPr lang="de-CH" b="0" dirty="0" err="1"/>
              <a:t>importanti</a:t>
            </a:r>
            <a:endParaRPr lang="de-CH" b="0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EB8DE6A3-3059-48D6-9880-AB8CC1329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07412"/>
              </p:ext>
            </p:extLst>
          </p:nvPr>
        </p:nvGraphicFramePr>
        <p:xfrm>
          <a:off x="1533740" y="1947100"/>
          <a:ext cx="9124520" cy="2963800"/>
        </p:xfrm>
        <a:graphic>
          <a:graphicData uri="http://schemas.openxmlformats.org/drawingml/2006/table">
            <a:tbl>
              <a:tblPr firstRow="1" bandRow="1">
                <a:tableStyleId>{CA20E951-F767-40FB-8981-BDCADE0C3650}</a:tableStyleId>
              </a:tblPr>
              <a:tblGrid>
                <a:gridCol w="2281130">
                  <a:extLst>
                    <a:ext uri="{9D8B030D-6E8A-4147-A177-3AD203B41FA5}">
                      <a16:colId xmlns:a16="http://schemas.microsoft.com/office/drawing/2014/main" val="77999036"/>
                    </a:ext>
                  </a:extLst>
                </a:gridCol>
                <a:gridCol w="2281130">
                  <a:extLst>
                    <a:ext uri="{9D8B030D-6E8A-4147-A177-3AD203B41FA5}">
                      <a16:colId xmlns:a16="http://schemas.microsoft.com/office/drawing/2014/main" val="2590089851"/>
                    </a:ext>
                  </a:extLst>
                </a:gridCol>
                <a:gridCol w="2281130">
                  <a:extLst>
                    <a:ext uri="{9D8B030D-6E8A-4147-A177-3AD203B41FA5}">
                      <a16:colId xmlns:a16="http://schemas.microsoft.com/office/drawing/2014/main" val="2320761142"/>
                    </a:ext>
                  </a:extLst>
                </a:gridCol>
                <a:gridCol w="2281130">
                  <a:extLst>
                    <a:ext uri="{9D8B030D-6E8A-4147-A177-3AD203B41FA5}">
                      <a16:colId xmlns:a16="http://schemas.microsoft.com/office/drawing/2014/main" val="3427457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5693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b="0" dirty="0" err="1"/>
                        <a:t>Formazione</a:t>
                      </a:r>
                      <a:r>
                        <a:rPr lang="de-CH" sz="1200" b="0" dirty="0"/>
                        <a:t> </a:t>
                      </a:r>
                      <a:r>
                        <a:rPr lang="de-CH" sz="1200" b="0" dirty="0" err="1"/>
                        <a:t>sportiva</a:t>
                      </a:r>
                      <a:r>
                        <a:rPr lang="de-CH" sz="1200" b="0" dirty="0"/>
                        <a:t> </a:t>
                      </a:r>
                      <a:r>
                        <a:rPr lang="de-CH" sz="1200" b="0" dirty="0" err="1"/>
                        <a:t>nell'Esercito</a:t>
                      </a:r>
                      <a:r>
                        <a:rPr lang="de-CH" sz="1200" b="0" dirty="0"/>
                        <a:t> </a:t>
                      </a:r>
                      <a:r>
                        <a:rPr lang="de-CH" sz="1200" b="0" dirty="0" err="1"/>
                        <a:t>svizzero</a:t>
                      </a:r>
                      <a:endParaRPr lang="de-CH" sz="1200" b="0" dirty="0"/>
                    </a:p>
                    <a:p>
                      <a:endParaRPr lang="de-CH" sz="1200" b="0" dirty="0"/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0" dirty="0"/>
                        <a:t>Ready – fit </a:t>
                      </a:r>
                      <a:r>
                        <a:rPr lang="de-CH" sz="1200" b="0" dirty="0" err="1"/>
                        <a:t>for</a:t>
                      </a:r>
                      <a:r>
                        <a:rPr lang="de-CH" sz="1200" b="0" dirty="0"/>
                        <a:t> #teamarmee</a:t>
                      </a:r>
                    </a:p>
                    <a:p>
                      <a:r>
                        <a:rPr lang="de-CH" sz="1200" b="0" dirty="0"/>
                        <a:t>Apple Store</a:t>
                      </a:r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CH" sz="1200" b="0" dirty="0"/>
                        <a:t>Ready – fit </a:t>
                      </a:r>
                      <a:r>
                        <a:rPr lang="de-CH" sz="1200" b="0" dirty="0" err="1"/>
                        <a:t>for</a:t>
                      </a:r>
                      <a:r>
                        <a:rPr lang="de-CH" sz="1200" b="0" dirty="0"/>
                        <a:t> #teamarmee</a:t>
                      </a:r>
                    </a:p>
                    <a:p>
                      <a:r>
                        <a:rPr lang="de-CH" sz="1200" b="0" dirty="0"/>
                        <a:t>Google Play</a:t>
                      </a:r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0" dirty="0" err="1"/>
                        <a:t>Technogym</a:t>
                      </a:r>
                      <a:r>
                        <a:rPr lang="de-CH" sz="1200" b="0" dirty="0"/>
                        <a:t> APP</a:t>
                      </a:r>
                    </a:p>
                  </a:txBody>
                  <a:tcPr>
                    <a:lnL w="4233" cmpd="sng">
                      <a:noFill/>
                    </a:lnL>
                    <a:lnR w="4233" cmpd="sng">
                      <a:noFill/>
                    </a:lnR>
                    <a:lnT w="4233" cmpd="sng">
                      <a:noFill/>
                    </a:lnT>
                    <a:lnB w="4233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140249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DEA5CFFC-CBFB-49FB-8891-81356880E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622" y="2263674"/>
            <a:ext cx="1567061" cy="156980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DB48D38-ADB3-4053-9885-1701D4C1D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828" y="2263673"/>
            <a:ext cx="1567061" cy="156706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29613F5-D20B-4A1B-926F-B3AA9997B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034" y="2263673"/>
            <a:ext cx="1567061" cy="156706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134A9F-7158-4BE5-819B-A44CA1C8C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240" y="2263673"/>
            <a:ext cx="1567061" cy="156706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C40A1A4-64DD-47A1-B81F-62F66DDA6618}"/>
              </a:ext>
            </a:extLst>
          </p:cNvPr>
          <p:cNvSpPr/>
          <p:nvPr/>
        </p:nvSpPr>
        <p:spPr>
          <a:xfrm>
            <a:off x="9718233" y="690681"/>
            <a:ext cx="1664238" cy="5886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3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de-DE" sz="33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taliano</a:t>
            </a:r>
            <a:endParaRPr lang="de-DE" sz="33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F098AB3-B06D-49BB-9ABD-5CCC415E5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152" y="4760035"/>
            <a:ext cx="2160000" cy="1379155"/>
          </a:xfrm>
          <a:prstGeom prst="rect">
            <a:avLst/>
          </a:prstGeom>
        </p:spPr>
      </p:pic>
      <p:pic>
        <p:nvPicPr>
          <p:cNvPr id="15" name="Inhaltsplatzhalter 3">
            <a:extLst>
              <a:ext uri="{FF2B5EF4-FFF2-40B4-BE49-F238E27FC236}">
                <a16:creationId xmlns:a16="http://schemas.microsoft.com/office/drawing/2014/main" id="{5D075965-86FA-4D44-8884-C18849057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58" y="5295505"/>
            <a:ext cx="2160000" cy="1348164"/>
          </a:xfrm>
        </p:spPr>
      </p:pic>
      <p:pic>
        <p:nvPicPr>
          <p:cNvPr id="17" name="Picture 2" descr="App store Google Play Apple, apple, text, logo png | PNGEgg">
            <a:extLst>
              <a:ext uri="{FF2B5EF4-FFF2-40B4-BE49-F238E27FC236}">
                <a16:creationId xmlns:a16="http://schemas.microsoft.com/office/drawing/2014/main" id="{93EE6F5F-E192-41AC-8C11-0A972D3DD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57412" r="5480" b="9680"/>
          <a:stretch/>
        </p:blipFill>
        <p:spPr bwMode="auto">
          <a:xfrm>
            <a:off x="3882358" y="4760035"/>
            <a:ext cx="2160000" cy="5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pp store Google Play Apple, apple, text, logo png | PNGEgg">
            <a:extLst>
              <a:ext uri="{FF2B5EF4-FFF2-40B4-BE49-F238E27FC236}">
                <a16:creationId xmlns:a16="http://schemas.microsoft.com/office/drawing/2014/main" id="{9B714CCC-D20B-459D-97F0-C6602FD0B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9680" r="5480" b="57412"/>
          <a:stretch/>
        </p:blipFill>
        <p:spPr bwMode="auto">
          <a:xfrm>
            <a:off x="6170756" y="4760034"/>
            <a:ext cx="2160000" cy="5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nhaltsplatzhalter 3">
            <a:extLst>
              <a:ext uri="{FF2B5EF4-FFF2-40B4-BE49-F238E27FC236}">
                <a16:creationId xmlns:a16="http://schemas.microsoft.com/office/drawing/2014/main" id="{5F4F6404-C834-4705-8C23-40CDD996A7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56" y="5292245"/>
            <a:ext cx="2160000" cy="1348164"/>
          </a:xfrm>
          <a:prstGeom prst="rect">
            <a:avLst/>
          </a:prstGeom>
        </p:spPr>
      </p:pic>
      <p:pic>
        <p:nvPicPr>
          <p:cNvPr id="20" name="Picture 10" descr="Technogym packs all your fitness goals in one app | WIRED Middle East">
            <a:extLst>
              <a:ext uri="{FF2B5EF4-FFF2-40B4-BE49-F238E27FC236}">
                <a16:creationId xmlns:a16="http://schemas.microsoft.com/office/drawing/2014/main" id="{44BEC219-558A-46C6-8BA6-651B62571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14301" r="11489" b="17451"/>
          <a:stretch/>
        </p:blipFill>
        <p:spPr bwMode="auto">
          <a:xfrm>
            <a:off x="8426610" y="5236409"/>
            <a:ext cx="216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D3EFC5E-ADBC-4386-87D3-8BEC4025E14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67" r="1567"/>
          <a:stretch/>
        </p:blipFill>
        <p:spPr>
          <a:xfrm>
            <a:off x="8435755" y="4687938"/>
            <a:ext cx="2160000" cy="676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118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weizer Arme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DE Schweizer Armee V5.potx" id="{745EAED4-1E94-44F3-95EA-E11F579CDEE0}" vid="{0917903B-AF87-484B-A399-1934BC4BF97A}"/>
    </a:ext>
  </a:extLst>
</a:theme>
</file>

<file path=ppt/theme/theme2.xml><?xml version="1.0" encoding="utf-8"?>
<a:theme xmlns:a="http://schemas.openxmlformats.org/drawingml/2006/main" name="Office Theme">
  <a:themeElements>
    <a:clrScheme name="Schweizer Armee">
      <a:dk1>
        <a:sysClr val="windowText" lastClr="000000"/>
      </a:dk1>
      <a:lt1>
        <a:sysClr val="window" lastClr="FFFFFF"/>
      </a:lt1>
      <a:dk2>
        <a:srgbClr val="1D1D1D"/>
      </a:dk2>
      <a:lt2>
        <a:srgbClr val="8E8E8E"/>
      </a:lt2>
      <a:accent1>
        <a:srgbClr val="FF0000"/>
      </a:accent1>
      <a:accent2>
        <a:srgbClr val="4A6525"/>
      </a:accent2>
      <a:accent3>
        <a:srgbClr val="50536A"/>
      </a:accent3>
      <a:accent4>
        <a:srgbClr val="A7181F"/>
      </a:accent4>
      <a:accent5>
        <a:srgbClr val="C85A32"/>
      </a:accent5>
      <a:accent6>
        <a:srgbClr val="7E656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hweizer Armee">
      <a:dk1>
        <a:sysClr val="windowText" lastClr="000000"/>
      </a:dk1>
      <a:lt1>
        <a:sysClr val="window" lastClr="FFFFFF"/>
      </a:lt1>
      <a:dk2>
        <a:srgbClr val="1D1D1D"/>
      </a:dk2>
      <a:lt2>
        <a:srgbClr val="8E8E8E"/>
      </a:lt2>
      <a:accent1>
        <a:srgbClr val="FF0000"/>
      </a:accent1>
      <a:accent2>
        <a:srgbClr val="4A6525"/>
      </a:accent2>
      <a:accent3>
        <a:srgbClr val="50536A"/>
      </a:accent3>
      <a:accent4>
        <a:srgbClr val="A7181F"/>
      </a:accent4>
      <a:accent5>
        <a:srgbClr val="C85A32"/>
      </a:accent5>
      <a:accent6>
        <a:srgbClr val="7E656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4777f-78b6-4f3c-a73a-d5fa08e4d537" xsi:nil="true"/>
    <lcf76f155ced4ddcb4097134ff3c332f xmlns="c9077d15-72ed-4fec-bcfe-3472729e91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7" ma:contentTypeDescription="Ein neues Dokument erstellen." ma:contentTypeScope="" ma:versionID="9b0c71d7f92876f0de104d8281a339e5">
  <xsd:schema xmlns:xsd="http://www.w3.org/2001/XMLSchema" xmlns:xs="http://www.w3.org/2001/XMLSchema" xmlns:p="http://schemas.microsoft.com/office/2006/metadata/properties" xmlns:ns2="c9077d15-72ed-4fec-bcfe-3472729e9195" xmlns:ns3="bc24777f-78b6-4f3c-a73a-d5fa08e4d537" targetNamespace="http://schemas.microsoft.com/office/2006/metadata/properties" ma:root="true" ma:fieldsID="e2d12bfa14c6da92d90b5fb9f6536e3b" ns2:_="" ns3:_="">
    <xsd:import namespace="c9077d15-72ed-4fec-bcfe-3472729e9195"/>
    <xsd:import namespace="bc24777f-78b6-4f3c-a73a-d5fa08e4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fbe3b91-0d7a-4fca-85de-75d49bc05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777f-78b6-4f3c-a73a-d5fa08e4d5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3888c3-3691-4ee2-9093-74875a1c94d8}" ma:internalName="TaxCatchAll" ma:showField="CatchAllData" ma:web="bc24777f-78b6-4f3c-a73a-d5fa08e4d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26B806-0237-4942-A1FD-5C97285908C2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bc24777f-78b6-4f3c-a73a-d5fa08e4d537"/>
    <ds:schemaRef ds:uri="c9077d15-72ed-4fec-bcfe-3472729e9195"/>
  </ds:schemaRefs>
</ds:datastoreItem>
</file>

<file path=customXml/itemProps3.xml><?xml version="1.0" encoding="utf-8"?>
<ds:datastoreItem xmlns:ds="http://schemas.openxmlformats.org/officeDocument/2006/customXml" ds:itemID="{BC4647F1-74FF-4CFA-992B-AD92A38F6F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bc24777f-78b6-4f3c-a73a-d5fa08e4d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Prsentation DE Schweizer Armee V5 (002)</Template>
  <TotalTime>0</TotalTime>
  <Words>1307</Words>
  <Application>Microsoft Office PowerPoint</Application>
  <PresentationFormat>Breitbild</PresentationFormat>
  <Paragraphs>178</Paragraphs>
  <Slides>12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Symbol</vt:lpstr>
      <vt:lpstr>Wingdings</vt:lpstr>
      <vt:lpstr>Schweizer Armee</vt:lpstr>
      <vt:lpstr>Regeln Fitnessraum </vt:lpstr>
      <vt:lpstr>Regeln Fitnessraum </vt:lpstr>
      <vt:lpstr>Fitnessraum Wichtige Links</vt:lpstr>
      <vt:lpstr>Règles de la salle de fitness </vt:lpstr>
      <vt:lpstr>Règles de la salle de fitness </vt:lpstr>
      <vt:lpstr>Salle de fitness Liens importants</vt:lpstr>
      <vt:lpstr>Regole della sala fitness </vt:lpstr>
      <vt:lpstr>Regole della sala fitness </vt:lpstr>
      <vt:lpstr>Sala fitness Collegamenti importanti</vt:lpstr>
      <vt:lpstr>Fitness center rules  </vt:lpstr>
      <vt:lpstr>Fitness center rules </vt:lpstr>
      <vt:lpstr>Fitness centre Important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 zur Textformatierung</dc:title>
  <dc:creator>Mooser Melanie ASTAB</dc:creator>
  <dc:description>erstellt durch Vorlagenbauer.ch</dc:description>
  <cp:lastModifiedBy>Günther Thomas LVBGRABC</cp:lastModifiedBy>
  <cp:revision>156</cp:revision>
  <cp:lastPrinted>2025-02-10T10:10:05Z</cp:lastPrinted>
  <dcterms:created xsi:type="dcterms:W3CDTF">2023-09-14T15:26:03Z</dcterms:created>
  <dcterms:modified xsi:type="dcterms:W3CDTF">2025-05-27T15:55:43Z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  <property fmtid="{D5CDD505-2E9C-101B-9397-08002B2CF9AE}" pid="4" name="ArticulateGUID">
    <vt:lpwstr>FF7FCBC5-986F-471E-8162-A82AE0990FE5</vt:lpwstr>
  </property>
  <property fmtid="{D5CDD505-2E9C-101B-9397-08002B2CF9AE}" pid="5" name="ArticulatePath">
    <vt:lpwstr>Projekt Fitnessraum NG Hausregeln</vt:lpwstr>
  </property>
</Properties>
</file>